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6" r:id="rId1"/>
  </p:sldMasterIdLst>
  <p:notesMasterIdLst>
    <p:notesMasterId r:id="rId42"/>
  </p:notesMasterIdLst>
  <p:handoutMasterIdLst>
    <p:handoutMasterId r:id="rId43"/>
  </p:handoutMasterIdLst>
  <p:sldIdLst>
    <p:sldId id="256" r:id="rId2"/>
    <p:sldId id="376" r:id="rId3"/>
    <p:sldId id="341" r:id="rId4"/>
    <p:sldId id="375" r:id="rId5"/>
    <p:sldId id="319" r:id="rId6"/>
    <p:sldId id="356" r:id="rId7"/>
    <p:sldId id="320" r:id="rId8"/>
    <p:sldId id="265" r:id="rId9"/>
    <p:sldId id="321" r:id="rId10"/>
    <p:sldId id="346" r:id="rId11"/>
    <p:sldId id="362" r:id="rId12"/>
    <p:sldId id="331" r:id="rId13"/>
    <p:sldId id="322" r:id="rId14"/>
    <p:sldId id="326" r:id="rId15"/>
    <p:sldId id="325" r:id="rId16"/>
    <p:sldId id="328" r:id="rId17"/>
    <p:sldId id="365" r:id="rId18"/>
    <p:sldId id="332" r:id="rId19"/>
    <p:sldId id="337" r:id="rId20"/>
    <p:sldId id="357" r:id="rId21"/>
    <p:sldId id="335" r:id="rId22"/>
    <p:sldId id="359" r:id="rId23"/>
    <p:sldId id="340" r:id="rId24"/>
    <p:sldId id="361" r:id="rId25"/>
    <p:sldId id="351" r:id="rId26"/>
    <p:sldId id="323" r:id="rId27"/>
    <p:sldId id="353" r:id="rId28"/>
    <p:sldId id="342" r:id="rId29"/>
    <p:sldId id="344" r:id="rId30"/>
    <p:sldId id="354" r:id="rId31"/>
    <p:sldId id="349" r:id="rId32"/>
    <p:sldId id="343" r:id="rId33"/>
    <p:sldId id="366" r:id="rId34"/>
    <p:sldId id="367" r:id="rId35"/>
    <p:sldId id="370" r:id="rId36"/>
    <p:sldId id="324" r:id="rId37"/>
    <p:sldId id="371" r:id="rId38"/>
    <p:sldId id="329" r:id="rId39"/>
    <p:sldId id="304" r:id="rId40"/>
    <p:sldId id="307" r:id="rId41"/>
  </p:sldIdLst>
  <p:sldSz cx="9144000" cy="5143500" type="screen16x9"/>
  <p:notesSz cx="6858000" cy="9144000"/>
  <p:embeddedFontLst>
    <p:embeddedFont>
      <p:font typeface="Montserrat" pitchFamily="2" charset="77"/>
      <p:regular r:id="rId44"/>
      <p:bold r:id="rId45"/>
      <p:italic r:id="rId46"/>
      <p:boldItalic r:id="rId47"/>
    </p:embeddedFont>
    <p:embeddedFont>
      <p:font typeface="Montserrat ExtraBold" panose="020F0502020204030204" pitchFamily="34" charset="0"/>
      <p:bold r:id="rId48"/>
      <p:italic r:id="rId49"/>
      <p:boldItalic r:id="rId50"/>
    </p:embeddedFont>
    <p:embeddedFont>
      <p:font typeface="Montserrat Medium"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F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676C8A-F1EA-4CF3-AD13-39CFCF4F4246}">
  <a:tblStyle styleId="{8F676C8A-F1EA-4CF3-AD13-39CFCF4F42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1"/>
    <p:restoredTop sz="97173"/>
  </p:normalViewPr>
  <p:slideViewPr>
    <p:cSldViewPr snapToGrid="0">
      <p:cViewPr>
        <p:scale>
          <a:sx n="159" d="100"/>
          <a:sy n="159" d="100"/>
        </p:scale>
        <p:origin x="464" y="12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7" d="100"/>
          <a:sy n="127" d="100"/>
        </p:scale>
        <p:origin x="32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B70912-BA29-C4B8-C028-E1840CA1EF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145D4F-BD51-D69E-611A-5B9FF6E1B7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48BCFE-40EE-5D46-86C7-63293B63ECB4}" type="datetimeFigureOut">
              <a:rPr lang="en-US" smtClean="0"/>
              <a:t>7/2/25</a:t>
            </a:fld>
            <a:endParaRPr lang="en-US"/>
          </a:p>
        </p:txBody>
      </p:sp>
      <p:sp>
        <p:nvSpPr>
          <p:cNvPr id="4" name="Footer Placeholder 3">
            <a:extLst>
              <a:ext uri="{FF2B5EF4-FFF2-40B4-BE49-F238E27FC236}">
                <a16:creationId xmlns:a16="http://schemas.microsoft.com/office/drawing/2014/main" id="{DAC2EA50-DE98-D094-87C8-CD82BE18A2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hjbhj</a:t>
            </a:r>
          </a:p>
        </p:txBody>
      </p:sp>
      <p:sp>
        <p:nvSpPr>
          <p:cNvPr id="5" name="Slide Number Placeholder 4">
            <a:extLst>
              <a:ext uri="{FF2B5EF4-FFF2-40B4-BE49-F238E27FC236}">
                <a16:creationId xmlns:a16="http://schemas.microsoft.com/office/drawing/2014/main" id="{AC3B1273-4E3E-1973-0038-A77B46F0C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537162-4F43-4248-941E-25D860A3D5BE}" type="slidenum">
              <a:rPr lang="en-US" smtClean="0"/>
              <a:t>‹#›</a:t>
            </a:fld>
            <a:endParaRPr lang="en-US"/>
          </a:p>
        </p:txBody>
      </p:sp>
    </p:spTree>
    <p:extLst>
      <p:ext uri="{BB962C8B-B14F-4D97-AF65-F5344CB8AC3E}">
        <p14:creationId xmlns:p14="http://schemas.microsoft.com/office/powerpoint/2010/main" val="307205593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welcome to my thesis defense for my masters and sciences. My name is Victor and I will be talking about.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06C29DAD-DB6E-2C1D-B59D-85FA03E37458}"/>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97BFEFE5-FE22-068E-77AA-9D1CADC681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F00000DC-5A2F-8618-2530-327B126DB7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different kinds of models, for example there’s an agent based model, there is a consumer resource model, a trait based PDE model and a lotter model and you can really see these models on a 3D dimension. </a:t>
            </a:r>
          </a:p>
          <a:p>
            <a:pPr marL="0" lvl="0" indent="0" algn="l" rtl="0">
              <a:spcBef>
                <a:spcPts val="0"/>
              </a:spcBef>
              <a:spcAft>
                <a:spcPts val="0"/>
              </a:spcAft>
              <a:buNone/>
            </a:pPr>
            <a:r>
              <a:rPr lang="en-US" dirty="0"/>
              <a:t>So you have a spatial verse non-special models, explicit input, resource consumption, models and individual versus population based models so an agent based model would be spatial resource, explicit and individual while consumer resource non-spatial explicit population model trade base model is in their spatial resource, explicit and population and </a:t>
            </a:r>
            <a:r>
              <a:rPr lang="en-US" dirty="0" err="1"/>
              <a:t>Catera</a:t>
            </a:r>
            <a:r>
              <a:rPr lang="en-US" dirty="0"/>
              <a:t> models are non-spatial resource implicit and population.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Spatial models mean that models no work each entity is at a certain time. Explicit resources models model resource consumption, while individual based models model each individual entity compared to a population model that models whole </a:t>
            </a:r>
            <a:r>
              <a:rPr lang="en-US" dirty="0" err="1"/>
              <a:t>populaoitn</a:t>
            </a:r>
            <a:r>
              <a:rPr lang="en-US" dirty="0"/>
              <a:t> counts. </a:t>
            </a:r>
            <a:endParaRPr dirty="0"/>
          </a:p>
        </p:txBody>
      </p:sp>
    </p:spTree>
    <p:extLst>
      <p:ext uri="{BB962C8B-B14F-4D97-AF65-F5344CB8AC3E}">
        <p14:creationId xmlns:p14="http://schemas.microsoft.com/office/powerpoint/2010/main" val="236717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general page back to your resource ODM structure looks as followers resources are being consumed, and there’s an optional terms that you can add where upon a bacteria resources are added back to the system, and there can be a washing and wash out of the resources and the unaffected factor and they grow they become infected, and they become they go to infected stage along with a wash out the infect come from the infected bacteria to the infected bacteria stage, and they can go through an infection stage where they go through multiple stages eventually they die along with the washout in the pages. They burst and create new phases, as well as they are as well as being absorbed to the unaffected bacteria along with the washout.</a:t>
            </a:r>
          </a:p>
        </p:txBody>
      </p:sp>
    </p:spTree>
    <p:extLst>
      <p:ext uri="{BB962C8B-B14F-4D97-AF65-F5344CB8AC3E}">
        <p14:creationId xmlns:p14="http://schemas.microsoft.com/office/powerpoint/2010/main" val="1382538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gold model which I use throughout my thesis as well as what I’ll be using for this presentation. Bacteria the grow and become infected as well as washed out the infected bacteria go to infected stage one where the bacteria go from stage one to stage two to stage 32 stage M or number of stages that there are as well as being washed out the pages, and they grow once the infected bacteria has reached staged them, as well as being absorbed to the unaffected bacteria with rate R and the resources they are consumed at a rate E proportional to the number of infected and infected bacteria as well as the washout rate and the bacteria they grow at a Menard equation rate. </a:t>
            </a:r>
          </a:p>
        </p:txBody>
      </p:sp>
    </p:spTree>
    <p:extLst>
      <p:ext uri="{BB962C8B-B14F-4D97-AF65-F5344CB8AC3E}">
        <p14:creationId xmlns:p14="http://schemas.microsoft.com/office/powerpoint/2010/main" val="126113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713C6B02-98E0-74D6-AE29-DE2271496F4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F31AD310-8A2C-6773-822A-FA0D07D76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302AB563-B795-E28E-5F91-B55D5B5B1C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1536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the framework flow chart, where the user crates and ODE model and a network using the tool and the importance of the ODE solver and use the dashboard tool to interact with the visualization and create visualization and interact with solver. </a:t>
            </a:r>
          </a:p>
        </p:txBody>
      </p:sp>
    </p:spTree>
    <p:extLst>
      <p:ext uri="{BB962C8B-B14F-4D97-AF65-F5344CB8AC3E}">
        <p14:creationId xmlns:p14="http://schemas.microsoft.com/office/powerpoint/2010/main" val="2326817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GUI tool, which is used to create the network has different functionality, for example adding those removing nodes, adding the node attributes and editing the edge attributes. </a:t>
            </a:r>
          </a:p>
        </p:txBody>
      </p:sp>
    </p:spTree>
    <p:extLst>
      <p:ext uri="{BB962C8B-B14F-4D97-AF65-F5344CB8AC3E}">
        <p14:creationId xmlns:p14="http://schemas.microsoft.com/office/powerpoint/2010/main" val="100031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typical models they hardcode the OGE equation, but here I approach it programmatically where you create the OTE equation by looping over the different notes so the pages in the bacterial notes and you check to see if there is edge between a bacteria and a stage and then if there is a new update in the summons of the OD equation in or new updated value. It’s simple to add new parameters at the top. You just add a new perimeter and then later the code you use the parameter.</a:t>
            </a:r>
          </a:p>
        </p:txBody>
      </p:sp>
    </p:spTree>
    <p:extLst>
      <p:ext uri="{BB962C8B-B14F-4D97-AF65-F5344CB8AC3E}">
        <p14:creationId xmlns:p14="http://schemas.microsoft.com/office/powerpoint/2010/main" val="1861500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when I was creating the dashboard interactivity, interactivity was at the forefront of my design choices so interactive comes first where I can select drop-down to change prayer value you can zoom in and zoom out you can change axis scale you can run transfers you can change printer values you can iterate over range or a specific set of perimeter. Values in every element and graph is hover bowl and shows the perimeter conditions and you can compare values and allows greater understanding of system where you can interact with it and change the values in the simulation.</a:t>
            </a:r>
          </a:p>
        </p:txBody>
      </p:sp>
    </p:spTree>
    <p:extLst>
      <p:ext uri="{BB962C8B-B14F-4D97-AF65-F5344CB8AC3E}">
        <p14:creationId xmlns:p14="http://schemas.microsoft.com/office/powerpoint/2010/main" val="3108876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open up the dashboard, this is the first plot that you see so you can see how the different resource infected and infected bacteria, phases, and bacteria. Somehow they all grow overtime using cereal, transfers and if you run zero transfers, and then you can see how the distribution of the end values at the end of each seal transfer changes overtime.</a:t>
            </a:r>
          </a:p>
        </p:txBody>
      </p:sp>
    </p:spTree>
    <p:extLst>
      <p:ext uri="{BB962C8B-B14F-4D97-AF65-F5344CB8AC3E}">
        <p14:creationId xmlns:p14="http://schemas.microsoft.com/office/powerpoint/2010/main" val="2525681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dashboard, you can edit the parameters so here in the initial condition, you can edit the initial resource infected, infected in age parameters</a:t>
            </a:r>
          </a:p>
        </p:txBody>
      </p:sp>
    </p:spTree>
    <p:extLst>
      <p:ext uri="{BB962C8B-B14F-4D97-AF65-F5344CB8AC3E}">
        <p14:creationId xmlns:p14="http://schemas.microsoft.com/office/powerpoint/2010/main" val="344373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D23F8AC5-CD40-F60B-2E6C-390D1C10B245}"/>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52491816-D02E-F5FA-B3FC-6E4E1D0F6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2B89EC1B-DFA4-CFDD-27BA-D2E4962D7D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a phage looks like, this is how they work, the life cycle, then this is a real life result.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phases are small viruses that contain different building parts so there is the captured which contains the DNA strand, there is a tube as well as a base plate and fiber that detects the bacteria cell upon detection in the phases, inject their DNA into the bacteria cell, and the page can either enter the lysogenic cycle, analytic cycle. In the lysogenic cycle, the page integrate itself into the hosts DNA and replicates along with it as the cell replicate then upon a signal, say cell damage, the page can leave the lysogenic cycle and enter the lit cycle, where it takes over the hosts replication machinery and creates copies of itself. Eventually in the faith will chemically burst the cell wall and release all the nutrients and phages into environment to infect other bacteria.</a:t>
            </a:r>
            <a:endParaRPr dirty="0"/>
          </a:p>
        </p:txBody>
      </p:sp>
    </p:spTree>
    <p:extLst>
      <p:ext uri="{BB962C8B-B14F-4D97-AF65-F5344CB8AC3E}">
        <p14:creationId xmlns:p14="http://schemas.microsoft.com/office/powerpoint/2010/main" val="930485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editable sections for example of the vector data, matrix data environment parameters, and settings, so the vector data covers data that be stored on a node for example how long it takes for a bacteria to go through the lit cycle matrix state would be data that stored on the edge for example how well of bacteria consumes a resource in the environment program that’s more for holding environment, data such as temperature and pH or the washout rate while the setting page is more technical change the simulation length of time tolerances in max step size</a:t>
            </a:r>
          </a:p>
        </p:txBody>
      </p:sp>
    </p:spTree>
    <p:extLst>
      <p:ext uri="{BB962C8B-B14F-4D97-AF65-F5344CB8AC3E}">
        <p14:creationId xmlns:p14="http://schemas.microsoft.com/office/powerpoint/2010/main" val="1121831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analysis for example initial value analysis or change value, and you see how it change in the forever value affects the growth or the curve of the line</a:t>
            </a:r>
          </a:p>
        </p:txBody>
      </p:sp>
    </p:spTree>
    <p:extLst>
      <p:ext uri="{BB962C8B-B14F-4D97-AF65-F5344CB8AC3E}">
        <p14:creationId xmlns:p14="http://schemas.microsoft.com/office/powerpoint/2010/main" val="2920077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Their other analyses that you can use, for example whether there’s cereal transfer that I showed earlier and there’s primary analysis where you change two parameters and you get a heat map of the population time at that time and there’s a slider they can change to show the values at that point in time there is a face portrait which compares the population the </a:t>
            </a:r>
            <a:r>
              <a:rPr lang="en-US" dirty="0" err="1"/>
              <a:t>gro</a:t>
            </a:r>
            <a:r>
              <a:rPr lang="en-US" dirty="0"/>
              <a:t> respect to another population growth. There is soul analysis. Sobel is then used to measure how to change in a perimeter input affects the output of a univariate variable like the max time or the value or the time at which the population peaked in the last part is ultimate analysis where you can define your own simulations run it download the data and create your own analysis.</a:t>
            </a:r>
          </a:p>
        </p:txBody>
      </p:sp>
    </p:spTree>
    <p:extLst>
      <p:ext uri="{BB962C8B-B14F-4D97-AF65-F5344CB8AC3E}">
        <p14:creationId xmlns:p14="http://schemas.microsoft.com/office/powerpoint/2010/main" val="625335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 are different activities that you can use in the dashboard, for example, you can hover over a line and you can see at the population valley at that time or in the case of a linear regression curve. You can see the slope and intercept R squared value.</a:t>
            </a:r>
          </a:p>
        </p:txBody>
      </p:sp>
    </p:spTree>
    <p:extLst>
      <p:ext uri="{BB962C8B-B14F-4D97-AF65-F5344CB8AC3E}">
        <p14:creationId xmlns:p14="http://schemas.microsoft.com/office/powerpoint/2010/main" val="343857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their other interactive, so you can change the range of parameter values to test, as well as if you want to use a cereal transfer in the program, you can change the white axis scale from linear to logarithmic and you can also compare values in the case of when you run multiple initial values one after now that you can compare the linear regression values. </a:t>
            </a:r>
          </a:p>
        </p:txBody>
      </p:sp>
    </p:spTree>
    <p:extLst>
      <p:ext uri="{BB962C8B-B14F-4D97-AF65-F5344CB8AC3E}">
        <p14:creationId xmlns:p14="http://schemas.microsoft.com/office/powerpoint/2010/main" val="90439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551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8C932E10-2DF0-C14C-82C0-FF2780184074}"/>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C226D98F-2222-93C8-869F-6A635EF99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F9F10D09-57E7-285D-46CA-79F0D57A06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284556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a:extLst>
            <a:ext uri="{FF2B5EF4-FFF2-40B4-BE49-F238E27FC236}">
              <a16:creationId xmlns:a16="http://schemas.microsoft.com/office/drawing/2014/main" id="{0F3E082F-FE8C-F5B3-73A8-13A8A9F979B1}"/>
            </a:ext>
          </a:extLst>
        </p:cNvPr>
        <p:cNvGrpSpPr/>
        <p:nvPr/>
      </p:nvGrpSpPr>
      <p:grpSpPr>
        <a:xfrm>
          <a:off x="0" y="0"/>
          <a:ext cx="0" cy="0"/>
          <a:chOff x="0" y="0"/>
          <a:chExt cx="0" cy="0"/>
        </a:xfrm>
      </p:grpSpPr>
      <p:sp>
        <p:nvSpPr>
          <p:cNvPr id="377" name="Google Shape;377;gb37d1f1062_0_6:notes">
            <a:extLst>
              <a:ext uri="{FF2B5EF4-FFF2-40B4-BE49-F238E27FC236}">
                <a16:creationId xmlns:a16="http://schemas.microsoft.com/office/drawing/2014/main" id="{A8958469-E947-46B2-EA10-FC25E18DC8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a:extLst>
              <a:ext uri="{FF2B5EF4-FFF2-40B4-BE49-F238E27FC236}">
                <a16:creationId xmlns:a16="http://schemas.microsoft.com/office/drawing/2014/main" id="{3F44E55B-3174-A601-F943-0C18AA88B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first I’ll we talked about the Sobel sincerity analysis as well as the initial value analysis I’ll do page proliferation analysis and a 20 x 20 x 10 viability matrix</a:t>
            </a:r>
            <a:r>
              <a:rPr lang="en-US"/>
              <a:t>, where the data has been downloaded directly from the dashboard</a:t>
            </a:r>
            <a:endParaRPr dirty="0"/>
          </a:p>
        </p:txBody>
      </p:sp>
    </p:spTree>
    <p:extLst>
      <p:ext uri="{BB962C8B-B14F-4D97-AF65-F5344CB8AC3E}">
        <p14:creationId xmlns:p14="http://schemas.microsoft.com/office/powerpoint/2010/main" val="570922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Graph behavior from an anecdotal point of view would be varying a primary value and seeing how it changes as a change per value so if you change the latent period time for infection, DSU decreased towel on the page. The page is peak earlier and higher. The more phases are created well if you increase tell so it’s a slow time and then you get less stages that peak later time but you get more total bacteria.</a:t>
            </a:r>
          </a:p>
        </p:txBody>
      </p:sp>
    </p:spTree>
    <p:extLst>
      <p:ext uri="{BB962C8B-B14F-4D97-AF65-F5344CB8AC3E}">
        <p14:creationId xmlns:p14="http://schemas.microsoft.com/office/powerpoint/2010/main" val="2938773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do it from a systematic point of view, Soble, you see that over a wide range of values. The town value has a great effect on the time of peak value for the pages, but doesn’t really affect the peak value or the final value as much, but the value will greatly affect the total number of the maximum amount of bacteria in the system and from a systematic point of you you don’t know what happens if increased towel or why but you see that it affects the fat</a:t>
            </a:r>
          </a:p>
        </p:txBody>
      </p:sp>
    </p:spTree>
    <p:extLst>
      <p:ext uri="{BB962C8B-B14F-4D97-AF65-F5344CB8AC3E}">
        <p14:creationId xmlns:p14="http://schemas.microsoft.com/office/powerpoint/2010/main" val="318292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C18BB617-5742-835A-74A0-8A8C87F0776A}"/>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86215C3B-FCC0-F258-BB90-3F3D1B4700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34FCD933-130C-A9FB-9980-93D9CE0D4D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a phage looks like, this is how they work, the life cycle, then this is a real life result.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phases are small viruses that contain different building parts so there is the captured which contains the DNA strand, there is a tube as well as a base plate and fiber that detects the bacteria cell upon detection in the phases, inject their DNA into the bacteria cell, and the page can either enter the lysogenic cycle, analytic cycle. In the lysogenic cycle, the page integrate itself into the hosts DNA and replicates along with it as the cell replicate then upon a signal, say cell damage, the page can leave the lysogenic cycle and enter the lit cycle, where it takes over the hosts replication machinery and creates copies of itself. Eventually in the faith will chemically burst the cell wall and release all the nutrients and phages into environment to infect other bacteria.</a:t>
            </a:r>
            <a:endParaRPr dirty="0"/>
          </a:p>
        </p:txBody>
      </p:sp>
    </p:spTree>
    <p:extLst>
      <p:ext uri="{BB962C8B-B14F-4D97-AF65-F5344CB8AC3E}">
        <p14:creationId xmlns:p14="http://schemas.microsoft.com/office/powerpoint/2010/main" val="117802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combine the two, then you get a greater understanding and then just seeing it from one point of view</a:t>
            </a:r>
          </a:p>
        </p:txBody>
      </p:sp>
    </p:spTree>
    <p:extLst>
      <p:ext uri="{BB962C8B-B14F-4D97-AF65-F5344CB8AC3E}">
        <p14:creationId xmlns:p14="http://schemas.microsoft.com/office/powerpoint/2010/main" val="3557160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when you combine them, then you can see that Faye is that tower is really important to the page peak time the time of the peak I can see that’s important for the absolute peak and total bacteria, but less important for the final value of the pages and then you can see by changing individually he will change the graph so using </a:t>
            </a:r>
            <a:r>
              <a:rPr lang="en-US" dirty="0" err="1"/>
              <a:t>sobol</a:t>
            </a:r>
            <a:r>
              <a:rPr lang="en-US" dirty="0"/>
              <a:t> you can understand which prayers are important and which are not</a:t>
            </a:r>
          </a:p>
        </p:txBody>
      </p:sp>
    </p:spTree>
    <p:extLst>
      <p:ext uri="{BB962C8B-B14F-4D97-AF65-F5344CB8AC3E}">
        <p14:creationId xmlns:p14="http://schemas.microsoft.com/office/powerpoint/2010/main" val="2605626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using a full so analysis, you can see that towel the late time or the absorption rate of phages to bacteria and the bitter value, which is in first size those are really important in determining the page final value peak value, as well as the time of peak for the total bacteria everything is kind of important but towel and beta is in general more important for understanding the final value and the peak value and time peak value</a:t>
            </a:r>
          </a:p>
        </p:txBody>
      </p:sp>
    </p:spTree>
    <p:extLst>
      <p:ext uri="{BB962C8B-B14F-4D97-AF65-F5344CB8AC3E}">
        <p14:creationId xmlns:p14="http://schemas.microsoft.com/office/powerpoint/2010/main" val="3774422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go to the initial value analysis, you can see how changing the initial unaffected bacteria affects the stage growth and also the bacteria some</a:t>
            </a:r>
          </a:p>
        </p:txBody>
      </p:sp>
    </p:spTree>
    <p:extLst>
      <p:ext uri="{BB962C8B-B14F-4D97-AF65-F5344CB8AC3E}">
        <p14:creationId xmlns:p14="http://schemas.microsoft.com/office/powerpoint/2010/main" val="3816666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ultimate analysis tool, you can change the initial resource and initial page value, and you can run the analysis to see it. What conditions pages will proliferate or not by proliferate I mean reach at least two times it’s initial value you can see as you change resources that really affects if pages will proliferate well if you change the pages, it’s not as important because the skill is from 24.2 to 25 so resources they have a very important role in determining if phases at skillet at least phases will proliferate or not by how much</a:t>
            </a:r>
          </a:p>
        </p:txBody>
      </p:sp>
    </p:spTree>
    <p:extLst>
      <p:ext uri="{BB962C8B-B14F-4D97-AF65-F5344CB8AC3E}">
        <p14:creationId xmlns:p14="http://schemas.microsoft.com/office/powerpoint/2010/main" val="1827546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20 x 20 x 10 survival bill matrix for the phases and infected bacteria where they survived if there is at least one phase or one bacteria that survived until the end of the simulation and by changing the towel and beta value, you can see how the pa survive if Tal Valley is really low and beta Valley is really high, but Beta Valley is really low and the valleys are really high then they don’t survive and likewise, the opposite is true for the unaffected bacteria</a:t>
            </a:r>
          </a:p>
        </p:txBody>
      </p:sp>
    </p:spTree>
    <p:extLst>
      <p:ext uri="{BB962C8B-B14F-4D97-AF65-F5344CB8AC3E}">
        <p14:creationId xmlns:p14="http://schemas.microsoft.com/office/powerpoint/2010/main" val="3061217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0F4FDF22-ED47-EABB-198C-719A567937FA}"/>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34151212-D0CC-3DA9-9E2E-54ED10D73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CC9D174D-E476-7F2A-FE8C-41A46A70E2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37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as conclusion, we saw that in the system is very complex and unique, and each system will be different in how the entities interact with one other the program that created interactive and flexible for different simulation requirements and conditions. It’s very user-friendly as it’s a graphical interface and has applications for a lab work or a researcher might want to use it to compare results as well as make predictions about different conditions. It’s useful for a teaching tool as an introduction to micro communities or introduction to mathematical modeling because it’s low code that a bachelor your bachelor student can use it to play around with model to learn some medical skills and programming skills and sort of see how if I change the lake. How does that affect the bacteria growth?</a:t>
            </a:r>
          </a:p>
        </p:txBody>
      </p:sp>
    </p:spTree>
    <p:extLst>
      <p:ext uri="{BB962C8B-B14F-4D97-AF65-F5344CB8AC3E}">
        <p14:creationId xmlns:p14="http://schemas.microsoft.com/office/powerpoint/2010/main" val="3262129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next steps first project would be to clean up the code. I provide some samples and get hub, potentially implant new tools and features in the lab. I get to compare lab results to the model and I can create a custom OD model for the lab based on their findings and try to replicate environmental and lab data in the actual model, it finally I would want to find two model parameters equations and compare how different model outputs affect the growth and adapter create new models. </a:t>
            </a:r>
          </a:p>
        </p:txBody>
      </p:sp>
    </p:spTree>
    <p:extLst>
      <p:ext uri="{BB962C8B-B14F-4D97-AF65-F5344CB8AC3E}">
        <p14:creationId xmlns:p14="http://schemas.microsoft.com/office/powerpoint/2010/main" val="3486395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ae02f7bc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ae02f7bc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8FCB2EB9-5F56-614C-60B3-7BB41625996F}"/>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314397F0-1B5D-9286-4483-044EB5AF2C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154AA79C-A719-2B2B-7C5C-0EDC428889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 introduction to what I am studying, why I am studying, implications of what I am studying. So about 30% of daily marine bacteria, death is caused by phages. It’s really important to understand pages and bacteria in a complex system because bacteria are when the driving force is behind evolution and nutrient turnover. Bacteria have huge impacts on the environment, as well as on human health. Bacteria are used to breakdown food in the gut, but they can also infect </a:t>
            </a:r>
            <a:r>
              <a:rPr lang="en-US" dirty="0" err="1"/>
              <a:t>humans.Bacteria</a:t>
            </a:r>
            <a:r>
              <a:rPr lang="en-US" dirty="0"/>
              <a:t> also have an important role in environment by recycling resources, Cyanobacteria create oxygen, but too much cyanobacteria cause toxic blooms.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Phages can be used to control foodborne illnesses, or fight bacterial infections. </a:t>
            </a:r>
          </a:p>
        </p:txBody>
      </p:sp>
    </p:spTree>
    <p:extLst>
      <p:ext uri="{BB962C8B-B14F-4D97-AF65-F5344CB8AC3E}">
        <p14:creationId xmlns:p14="http://schemas.microsoft.com/office/powerpoint/2010/main" val="3469759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b37d1f106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b37d1f106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CF3D335F-399C-2757-8433-E18DCAAD9FC6}"/>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A389371E-9356-D798-4ADE-DC292E6535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A9F71EF3-9CEB-56A4-2526-3B3A4032DF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 is the current problem with modeling large microbial communities well there sometimes hundreds of different bacteria and pages and resources they’re all in tracking with one another very strengths and different population sizes and some will some bacteria require a certain resource that another bacteria doesn’t sometimes the bacteria they interact with other bacteria and there is also external influences. For example, there are washing washout resources, which involve harsh chemicals with varying pH levels and acidity, as well as UV damage that can affect bacteria and phages, along with temperature fluctuations.	</a:t>
            </a:r>
          </a:p>
        </p:txBody>
      </p:sp>
    </p:spTree>
    <p:extLst>
      <p:ext uri="{BB962C8B-B14F-4D97-AF65-F5344CB8AC3E}">
        <p14:creationId xmlns:p14="http://schemas.microsoft.com/office/powerpoint/2010/main" val="139169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BC5C422-313D-2EEF-DDD4-E71EC23B4A19}"/>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97D2602F-6D75-8692-046C-090AD8A325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19D9CF8B-512E-0A75-D9A6-4188CC9139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challenge regarding model is the systems is that current model is explicitly focused on one page and one bacteria interactions for two phages infecting one bacteria, some models that have designed are very niche and the software that’s been built to model. Those interactions are very niche. There’s then limited flexibility in the model set up and you don’t know the model structure and the input until the user wants to use it. </a:t>
            </a:r>
            <a:endParaRPr dirty="0"/>
          </a:p>
        </p:txBody>
      </p:sp>
    </p:spTree>
    <p:extLst>
      <p:ext uri="{BB962C8B-B14F-4D97-AF65-F5344CB8AC3E}">
        <p14:creationId xmlns:p14="http://schemas.microsoft.com/office/powerpoint/2010/main" val="171710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1CCD67D-F125-72D7-8056-DC959CAFF24E}"/>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C3F5CC55-C678-996B-2295-D45C43786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0B1F23A1-B230-CCE2-EE2E-2A520DE8CB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answer to this problem and these challenges is to create flexible, simulation framework that takes a network representation of the interactions, model of each individual state of the system and there’s an interactive dashboard and it’s easy to set up where a bachelor student or someone with low coding skills would be able to set up the program</a:t>
            </a:r>
            <a:endParaRPr dirty="0"/>
          </a:p>
        </p:txBody>
      </p:sp>
    </p:spTree>
    <p:extLst>
      <p:ext uri="{BB962C8B-B14F-4D97-AF65-F5344CB8AC3E}">
        <p14:creationId xmlns:p14="http://schemas.microsoft.com/office/powerpoint/2010/main" val="38297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34c337b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be presenting about mathematically modeling the interactions between phages, bacteria, resources, and environment. I'll be covering two research questions. The first research question is how do phases impact community dynamics and complex micro communities. I use the first research question to come up with the second research question which is how can you effectively model and interact with any PBR system and using research question to answer research question one.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report is less about finding new biology on phages, or inventing new research, or gaining more knowledge on dynamics, but more about creating a tool that can allow others to do the research with their own ODEs and parameter data. My background is in computer science and not biology so I approach for more of a holistic view rather than trying to really understand the system and trying to gain new knowledge from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will later demo the tool I created, and show some more advanced graphs that can be created using the tool.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4E166D1A-4F71-6CDE-DC7C-1701181CCC7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23FDBB9A-2E7C-20A4-C615-1179DB9C5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2E6B1CBD-161E-630E-25E4-2375F74D1A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discussing basic page biology as well as some ODE models</a:t>
            </a:r>
            <a:endParaRPr dirty="0"/>
          </a:p>
        </p:txBody>
      </p:sp>
    </p:spTree>
    <p:extLst>
      <p:ext uri="{BB962C8B-B14F-4D97-AF65-F5344CB8AC3E}">
        <p14:creationId xmlns:p14="http://schemas.microsoft.com/office/powerpoint/2010/main" val="281595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CBB14182-2CFF-CF95-5EF5-3981905119A4}"/>
              </a:ext>
            </a:extLst>
          </p:cNvPr>
          <p:cNvSpPr>
            <a:spLocks noGrp="1"/>
          </p:cNvSpPr>
          <p:nvPr>
            <p:ph type="sldNum" sz="quarter" idx="12"/>
          </p:nvPr>
        </p:nvSpPr>
        <p:spPr/>
        <p:txBody>
          <a:bodyPr/>
          <a:lstStyle/>
          <a:p>
            <a:fld id="{9BFBF6F3-74E1-C848-B819-E33674367C9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7"/>
        <p:cNvGrpSpPr/>
        <p:nvPr/>
      </p:nvGrpSpPr>
      <p:grpSpPr>
        <a:xfrm>
          <a:off x="0" y="0"/>
          <a:ext cx="0" cy="0"/>
          <a:chOff x="0" y="0"/>
          <a:chExt cx="0" cy="0"/>
        </a:xfrm>
      </p:grpSpPr>
      <p:pic>
        <p:nvPicPr>
          <p:cNvPr id="68" name="Google Shape;68;p13"/>
          <p:cNvPicPr preferRelativeResize="0"/>
          <p:nvPr userDrawn="1"/>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B7A7DFA4-D892-5DBE-6729-5796A4AB7175}"/>
              </a:ext>
            </a:extLst>
          </p:cNvPr>
          <p:cNvSpPr>
            <a:spLocks noGrp="1"/>
          </p:cNvSpPr>
          <p:nvPr>
            <p:ph type="sldNum" sz="quarter" idx="17"/>
          </p:nvPr>
        </p:nvSpPr>
        <p:spPr/>
        <p:txBody>
          <a:bodyPr/>
          <a:lstStyle/>
          <a:p>
            <a:fld id="{9BFBF6F3-74E1-C848-B819-E33674367C9C}" type="slidenum">
              <a:rPr lang="en-US" smtClean="0"/>
              <a:t>‹#›</a:t>
            </a:fld>
            <a:endParaRPr lang="en-US"/>
          </a:p>
        </p:txBody>
      </p:sp>
    </p:spTree>
    <p:extLst>
      <p:ext uri="{BB962C8B-B14F-4D97-AF65-F5344CB8AC3E}">
        <p14:creationId xmlns:p14="http://schemas.microsoft.com/office/powerpoint/2010/main" val="3570161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30" name="Google Shape;330;p42"/>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331" name="Google Shape;331;p42"/>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332" name="Google Shape;332;p42"/>
          <p:cNvSpPr/>
          <p:nvPr userDrawn="1"/>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2526492F-2E23-A5E3-1C45-F825D2E44544}"/>
              </a:ext>
            </a:extLst>
          </p:cNvPr>
          <p:cNvSpPr>
            <a:spLocks noGrp="1"/>
          </p:cNvSpPr>
          <p:nvPr>
            <p:ph type="sldNum" sz="quarter" idx="12"/>
          </p:nvPr>
        </p:nvSpPr>
        <p:spPr/>
        <p:txBody>
          <a:bodyPr/>
          <a:lstStyle/>
          <a:p>
            <a:fld id="{9BFBF6F3-74E1-C848-B819-E33674367C9C}" type="slidenum">
              <a:rPr lang="en-US" smtClean="0"/>
              <a:t>‹#›</a:t>
            </a:fld>
            <a:endParaRPr lang="en-US"/>
          </a:p>
        </p:txBody>
      </p:sp>
    </p:spTree>
    <p:extLst>
      <p:ext uri="{BB962C8B-B14F-4D97-AF65-F5344CB8AC3E}">
        <p14:creationId xmlns:p14="http://schemas.microsoft.com/office/powerpoint/2010/main" val="266857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33"/>
        <p:cNvGrpSpPr/>
        <p:nvPr/>
      </p:nvGrpSpPr>
      <p:grpSpPr>
        <a:xfrm>
          <a:off x="0" y="0"/>
          <a:ext cx="0" cy="0"/>
          <a:chOff x="0" y="0"/>
          <a:chExt cx="0" cy="0"/>
        </a:xfrm>
      </p:grpSpPr>
      <p:sp>
        <p:nvSpPr>
          <p:cNvPr id="334" name="Google Shape;334;p43"/>
          <p:cNvSpPr txBox="1">
            <a:spLocks noGrp="1"/>
          </p:cNvSpPr>
          <p:nvPr>
            <p:ph type="ctrTitle"/>
          </p:nvPr>
        </p:nvSpPr>
        <p:spPr>
          <a:xfrm>
            <a:off x="4572000" y="540000"/>
            <a:ext cx="3852000" cy="99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5" name="Google Shape;335;p43"/>
          <p:cNvSpPr txBox="1">
            <a:spLocks noGrp="1"/>
          </p:cNvSpPr>
          <p:nvPr>
            <p:ph type="subTitle" idx="1"/>
          </p:nvPr>
        </p:nvSpPr>
        <p:spPr>
          <a:xfrm>
            <a:off x="4834200" y="1420650"/>
            <a:ext cx="3327600" cy="13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36" name="Google Shape;336;p43"/>
          <p:cNvSpPr txBox="1"/>
          <p:nvPr/>
        </p:nvSpPr>
        <p:spPr>
          <a:xfrm>
            <a:off x="4572000" y="3205675"/>
            <a:ext cx="3852000" cy="94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Montserrat Medium"/>
                <a:ea typeface="Montserrat Medium"/>
                <a:cs typeface="Montserrat Medium"/>
                <a:sym typeface="Montserrat Medium"/>
              </a:rPr>
              <a:t>CREDITS: This presentation template was created by </a:t>
            </a:r>
            <a:r>
              <a:rPr lang="en" sz="12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2"/>
                </a:solidFill>
                <a:latin typeface="Montserrat Medium"/>
                <a:ea typeface="Montserrat Medium"/>
                <a:cs typeface="Montserrat Medium"/>
                <a:sym typeface="Montserrat Medium"/>
              </a:rPr>
              <a:t>, and includes icons by </a:t>
            </a:r>
            <a:r>
              <a:rPr lang="en" sz="12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2"/>
                </a:solidFill>
                <a:latin typeface="Montserrat Medium"/>
                <a:ea typeface="Montserrat Medium"/>
                <a:cs typeface="Montserrat Medium"/>
                <a:sym typeface="Montserrat Medium"/>
              </a:rPr>
              <a:t>, and infographics &amp; images by </a:t>
            </a:r>
            <a:r>
              <a:rPr lang="en" sz="12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5100" b="1">
              <a:solidFill>
                <a:schemeClr val="dk2"/>
              </a:solidFill>
              <a:latin typeface="Montserrat"/>
              <a:ea typeface="Montserrat"/>
              <a:cs typeface="Montserrat"/>
              <a:sym typeface="Montserrat"/>
            </a:endParaRPr>
          </a:p>
        </p:txBody>
      </p:sp>
      <p:sp>
        <p:nvSpPr>
          <p:cNvPr id="337" name="Google Shape;337;p43"/>
          <p:cNvSpPr/>
          <p:nvPr/>
        </p:nvSpPr>
        <p:spPr>
          <a:xfrm flipH="1">
            <a:off x="-1313981" y="206874"/>
            <a:ext cx="4411532" cy="4729544"/>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43"/>
          <p:cNvPicPr preferRelativeResize="0"/>
          <p:nvPr/>
        </p:nvPicPr>
        <p:blipFill rotWithShape="1">
          <a:blip r:embed="rId5">
            <a:alphaModFix/>
          </a:blip>
          <a:srcRect r="4933"/>
          <a:stretch/>
        </p:blipFill>
        <p:spPr>
          <a:xfrm>
            <a:off x="-2180062" y="942650"/>
            <a:ext cx="4296376" cy="3258350"/>
          </a:xfrm>
          <a:prstGeom prst="rect">
            <a:avLst/>
          </a:prstGeom>
          <a:noFill/>
          <a:ln>
            <a:noFill/>
          </a:ln>
        </p:spPr>
      </p:pic>
      <p:sp>
        <p:nvSpPr>
          <p:cNvPr id="339" name="Google Shape;339;p43"/>
          <p:cNvSpPr/>
          <p:nvPr/>
        </p:nvSpPr>
        <p:spPr>
          <a:xfrm flipH="1">
            <a:off x="2301801" y="1032924"/>
            <a:ext cx="1400400" cy="140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61684F4E-C0AE-93C6-3680-547B53FC3279}"/>
              </a:ext>
            </a:extLst>
          </p:cNvPr>
          <p:cNvSpPr>
            <a:spLocks noGrp="1"/>
          </p:cNvSpPr>
          <p:nvPr>
            <p:ph type="sldNum" sz="quarter" idx="12"/>
          </p:nvPr>
        </p:nvSpPr>
        <p:spPr/>
        <p:txBody>
          <a:bodyPr/>
          <a:lstStyle/>
          <a:p>
            <a:fld id="{9BFBF6F3-74E1-C848-B819-E33674367C9C}" type="slidenum">
              <a:rPr lang="en-US" smtClean="0"/>
              <a:t>‹#›</a:t>
            </a:fld>
            <a:endParaRPr lang="en-US"/>
          </a:p>
        </p:txBody>
      </p:sp>
    </p:spTree>
    <p:extLst>
      <p:ext uri="{BB962C8B-B14F-4D97-AF65-F5344CB8AC3E}">
        <p14:creationId xmlns:p14="http://schemas.microsoft.com/office/powerpoint/2010/main" val="85773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pic>
        <p:nvPicPr>
          <p:cNvPr id="34" name="Google Shape;34;p6"/>
          <p:cNvPicPr preferRelativeResize="0"/>
          <p:nvPr/>
        </p:nvPicPr>
        <p:blipFill rotWithShape="1">
          <a:blip r:embed="rId3">
            <a:alphaModFix/>
          </a:blip>
          <a:srcRect l="64303" b="48636"/>
          <a:stretch/>
        </p:blipFill>
        <p:spPr>
          <a:xfrm rot="-5400000" flipH="1">
            <a:off x="7919574" y="-41624"/>
            <a:ext cx="1211201" cy="1256599"/>
          </a:xfrm>
          <a:prstGeom prst="rect">
            <a:avLst/>
          </a:prstGeom>
          <a:noFill/>
          <a:ln>
            <a:noFill/>
          </a:ln>
        </p:spPr>
      </p:pic>
      <p:pic>
        <p:nvPicPr>
          <p:cNvPr id="35" name="Google Shape;35;p6"/>
          <p:cNvPicPr preferRelativeResize="0"/>
          <p:nvPr/>
        </p:nvPicPr>
        <p:blipFill rotWithShape="1">
          <a:blip r:embed="rId3">
            <a:alphaModFix/>
          </a:blip>
          <a:srcRect l="70816" b="64750"/>
          <a:stretch/>
        </p:blipFill>
        <p:spPr>
          <a:xfrm>
            <a:off x="0" y="4213925"/>
            <a:ext cx="1067375" cy="929575"/>
          </a:xfrm>
          <a:prstGeom prst="rect">
            <a:avLst/>
          </a:prstGeom>
          <a:noFill/>
          <a:ln>
            <a:noFill/>
          </a:ln>
        </p:spPr>
      </p:pic>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 name="Slide Number Placeholder 3">
            <a:extLst>
              <a:ext uri="{FF2B5EF4-FFF2-40B4-BE49-F238E27FC236}">
                <a16:creationId xmlns:a16="http://schemas.microsoft.com/office/drawing/2014/main" id="{D3BEB1EE-EFD2-FE4A-1C0B-F2B8C2D8CF98}"/>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bg>
      <p:bgPr>
        <a:noFill/>
        <a:effectLst/>
      </p:bgPr>
    </p:bg>
    <p:spTree>
      <p:nvGrpSpPr>
        <p:cNvPr id="1" name="Shape 66"/>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7A63F2-E2B4-B9F9-C55F-DFD9E7BCE614}"/>
              </a:ext>
            </a:extLst>
          </p:cNvPr>
          <p:cNvSpPr>
            <a:spLocks noGrp="1"/>
          </p:cNvSpPr>
          <p:nvPr>
            <p:ph type="sldNum" sz="quarter" idx="12"/>
          </p:nvPr>
        </p:nvSpPr>
        <p:spPr/>
        <p:txBody>
          <a:bodyPr/>
          <a:lstStyle/>
          <a:p>
            <a:fld id="{9BFBF6F3-74E1-C848-B819-E33674367C9C}" type="slidenum">
              <a:rPr lang="en-US" smtClean="0"/>
              <a:t>‹#›</a:t>
            </a:fld>
            <a:endParaRPr lang="en-US"/>
          </a:p>
        </p:txBody>
      </p:sp>
      <p:sp>
        <p:nvSpPr>
          <p:cNvPr id="5" name="Title 4">
            <a:extLst>
              <a:ext uri="{FF2B5EF4-FFF2-40B4-BE49-F238E27FC236}">
                <a16:creationId xmlns:a16="http://schemas.microsoft.com/office/drawing/2014/main" id="{CE4C2D09-4E4D-FEE8-6C17-C0FB36414BD6}"/>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2">
            <a:alphaModFix/>
          </a:blip>
          <a:srcRect t="37729" r="46486"/>
          <a:stretch/>
        </p:blipFill>
        <p:spPr>
          <a:xfrm flipH="1">
            <a:off x="0" y="0"/>
            <a:ext cx="2190675" cy="1837976"/>
          </a:xfrm>
          <a:prstGeom prst="rect">
            <a:avLst/>
          </a:prstGeom>
          <a:noFill/>
          <a:ln>
            <a:noFill/>
          </a:ln>
        </p:spPr>
      </p:pic>
      <p:sp>
        <p:nvSpPr>
          <p:cNvPr id="101" name="Google Shape;101;p15"/>
          <p:cNvSpPr txBox="1">
            <a:spLocks noGrp="1"/>
          </p:cNvSpPr>
          <p:nvPr>
            <p:ph type="title"/>
          </p:nvPr>
        </p:nvSpPr>
        <p:spPr>
          <a:xfrm>
            <a:off x="2290025" y="29529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5"/>
          <p:cNvSpPr txBox="1">
            <a:spLocks noGrp="1"/>
          </p:cNvSpPr>
          <p:nvPr>
            <p:ph type="subTitle" idx="1"/>
          </p:nvPr>
        </p:nvSpPr>
        <p:spPr>
          <a:xfrm>
            <a:off x="2290025" y="1837975"/>
            <a:ext cx="4563900" cy="129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p:nvPr/>
        </p:nvSpPr>
        <p:spPr>
          <a:xfrm flipH="1">
            <a:off x="7313424" y="2571750"/>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flipH="1">
            <a:off x="1000149" y="675438"/>
            <a:ext cx="7143750" cy="3792625"/>
          </a:xfrm>
          <a:custGeom>
            <a:avLst/>
            <a:gdLst/>
            <a:ahLst/>
            <a:cxnLst/>
            <a:rect l="l" t="t" r="r" b="b"/>
            <a:pathLst>
              <a:path w="285750" h="151705" extrusionOk="0">
                <a:moveTo>
                  <a:pt x="276261" y="9295"/>
                </a:moveTo>
                <a:lnTo>
                  <a:pt x="276261" y="142410"/>
                </a:lnTo>
                <a:lnTo>
                  <a:pt x="9489" y="142410"/>
                </a:lnTo>
                <a:lnTo>
                  <a:pt x="9489" y="9295"/>
                </a:lnTo>
                <a:close/>
                <a:moveTo>
                  <a:pt x="0" y="0"/>
                </a:moveTo>
                <a:lnTo>
                  <a:pt x="0" y="151705"/>
                </a:lnTo>
                <a:lnTo>
                  <a:pt x="285750" y="151705"/>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E74EE26D-F4D5-09C5-3046-4A0E933D8E29}"/>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C4E0088E-B91E-9F93-A5B0-31EE8CEE0BED}"/>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6">
  <p:cSld name="TITLE_ONLY_1">
    <p:bg>
      <p:bgPr>
        <a:blipFill>
          <a:blip r:embed="rId2">
            <a:alphaModFix/>
          </a:blip>
          <a:stretch>
            <a:fillRect/>
          </a:stretch>
        </a:blipFill>
        <a:effectLst/>
      </p:bgPr>
    </p:bg>
    <p:spTree>
      <p:nvGrpSpPr>
        <p:cNvPr id="1" name="Shape 308"/>
        <p:cNvGrpSpPr/>
        <p:nvPr/>
      </p:nvGrpSpPr>
      <p:grpSpPr>
        <a:xfrm>
          <a:off x="0" y="0"/>
          <a:ext cx="0" cy="0"/>
          <a:chOff x="0" y="0"/>
          <a:chExt cx="0" cy="0"/>
        </a:xfrm>
      </p:grpSpPr>
      <p:pic>
        <p:nvPicPr>
          <p:cNvPr id="309" name="Google Shape;309;p38"/>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10" name="Google Shape;310;p38"/>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11" name="Google Shape;31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 name="Slide Number Placeholder 3">
            <a:extLst>
              <a:ext uri="{FF2B5EF4-FFF2-40B4-BE49-F238E27FC236}">
                <a16:creationId xmlns:a16="http://schemas.microsoft.com/office/drawing/2014/main" id="{DFEE6911-7B30-9EAD-B75C-0E9ED783281A}"/>
              </a:ext>
            </a:extLst>
          </p:cNvPr>
          <p:cNvSpPr>
            <a:spLocks noGrp="1"/>
          </p:cNvSpPr>
          <p:nvPr>
            <p:ph type="sldNum" sz="quarter" idx="12"/>
          </p:nvPr>
        </p:nvSpPr>
        <p:spPr/>
        <p:txBody>
          <a:bodyPr/>
          <a:lstStyle>
            <a:lvl1pPr>
              <a:defRPr>
                <a:solidFill>
                  <a:schemeClr val="bg1">
                    <a:lumMod val="10000"/>
                  </a:schemeClr>
                </a:solidFill>
              </a:defRPr>
            </a:lvl1pPr>
          </a:lstStyle>
          <a:p>
            <a:fld id="{9BFBF6F3-74E1-C848-B819-E33674367C9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9">
  <p:cSld name="TITLE_ONLY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41"/>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26" name="Google Shape;326;p41"/>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27" name="Google Shape;32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 name="Slide Number Placeholder 3">
            <a:extLst>
              <a:ext uri="{FF2B5EF4-FFF2-40B4-BE49-F238E27FC236}">
                <a16:creationId xmlns:a16="http://schemas.microsoft.com/office/drawing/2014/main" id="{44B011F3-77CD-D755-21E0-DC5EA16AAFE5}"/>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 name="Title 1">
            <a:extLst>
              <a:ext uri="{FF2B5EF4-FFF2-40B4-BE49-F238E27FC236}">
                <a16:creationId xmlns:a16="http://schemas.microsoft.com/office/drawing/2014/main" id="{9417999E-A0DB-579B-51D2-DD4FB9D39BD9}"/>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407ABEF7-3AD8-9927-F457-F301F95AEDC3}"/>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userDrawn="1"/>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4D1F6E7-9364-F949-4872-A4A189F23D66}"/>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46B5B0C3-C637-30DF-EA00-4085CF536A4B}"/>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
        <p:nvSpPr>
          <p:cNvPr id="2" name="Slide Number Placeholder 1">
            <a:extLst>
              <a:ext uri="{FF2B5EF4-FFF2-40B4-BE49-F238E27FC236}">
                <a16:creationId xmlns:a16="http://schemas.microsoft.com/office/drawing/2014/main" id="{79FFD6F0-CC5D-828E-1105-B86E239CDFF4}"/>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bg1">
                    <a:lumMod val="10000"/>
                  </a:schemeClr>
                </a:solidFill>
              </a:defRPr>
            </a:lvl1pPr>
          </a:lstStyle>
          <a:p>
            <a:fld id="{9BFBF6F3-74E1-C848-B819-E33674367C9C}"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5" r:id="rId5"/>
    <p:sldLayoutId id="2147483684" r:id="rId6"/>
    <p:sldLayoutId id="2147483687" r:id="rId7"/>
    <p:sldLayoutId id="2147483690" r:id="rId8"/>
    <p:sldLayoutId id="2147483691" r:id="rId9"/>
    <p:sldLayoutId id="2147483697" r:id="rId10"/>
    <p:sldLayoutId id="2147483698" r:id="rId11"/>
    <p:sldLayoutId id="2147483699" r:id="rId12"/>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30.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32.png"/><Relationship Id="rId5" Type="http://schemas.openxmlformats.org/officeDocument/2006/relationships/image" Target="../media/image54.png"/><Relationship Id="rId10" Type="http://schemas.openxmlformats.org/officeDocument/2006/relationships/image" Target="../media/image27.png"/><Relationship Id="rId4" Type="http://schemas.openxmlformats.org/officeDocument/2006/relationships/image" Target="../media/image53.pn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8.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15.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60.png"/><Relationship Id="rId4" Type="http://schemas.openxmlformats.org/officeDocument/2006/relationships/image" Target="../media/image19.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emf"/><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20.png"/><Relationship Id="rId4" Type="http://schemas.openxmlformats.org/officeDocument/2006/relationships/image" Target="../media/image43.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5.xml"/><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60.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3.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2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48.png"/><Relationship Id="rId4" Type="http://schemas.openxmlformats.org/officeDocument/2006/relationships/image" Target="../media/image91.png"/><Relationship Id="rId9"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30.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32.png"/><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3.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49.png"/><Relationship Id="rId4" Type="http://schemas.openxmlformats.org/officeDocument/2006/relationships/image" Target="../media/image26.png"/><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 Target="slide9.xml"/><Relationship Id="rId7"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97.png"/><Relationship Id="rId11" Type="http://schemas.openxmlformats.org/officeDocument/2006/relationships/image" Target="../media/image4.png"/><Relationship Id="rId5" Type="http://schemas.openxmlformats.org/officeDocument/2006/relationships/image" Target="../media/image96.png"/><Relationship Id="rId10" Type="http://schemas.openxmlformats.org/officeDocument/2006/relationships/image" Target="../media/image6.png"/><Relationship Id="rId4" Type="http://schemas.openxmlformats.org/officeDocument/2006/relationships/image" Target="../media/image95.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6.png"/><Relationship Id="rId7"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8.png"/><Relationship Id="rId4" Type="http://schemas.openxmlformats.org/officeDocument/2006/relationships/image" Target="../media/image107.pn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hyperlink" Target="https://thenounproject.com/browse/icons/term/low-code/" TargetMode="External"/><Relationship Id="rId13" Type="http://schemas.openxmlformats.org/officeDocument/2006/relationships/image" Target="../media/image125.sv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19.svg"/><Relationship Id="rId11" Type="http://schemas.openxmlformats.org/officeDocument/2006/relationships/image" Target="../media/image123.sv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28.png"/><Relationship Id="rId4" Type="http://schemas.openxmlformats.org/officeDocument/2006/relationships/image" Target="../media/image1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2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40.sv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18.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43.png"/><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48.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46.png"/><Relationship Id="rId5" Type="http://schemas.openxmlformats.org/officeDocument/2006/relationships/image" Target="../media/image15.png"/><Relationship Id="rId10" Type="http://schemas.openxmlformats.org/officeDocument/2006/relationships/image" Target="../media/image47.png"/><Relationship Id="rId4" Type="http://schemas.openxmlformats.org/officeDocument/2006/relationships/image" Target="../media/image25.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469127" y="868776"/>
            <a:ext cx="6344156" cy="2757170"/>
          </a:xfrm>
          <a:prstGeom prst="rect">
            <a:avLst/>
          </a:prstGeom>
        </p:spPr>
        <p:txBody>
          <a:bodyPr spcFirstLastPara="1" wrap="square" lIns="91425" tIns="91425" rIns="91425" bIns="91425" anchor="b" anchorCtr="0">
            <a:noAutofit/>
          </a:bodyPr>
          <a:lstStyle/>
          <a:p>
            <a:r>
              <a:rPr lang="en-US" sz="3600" dirty="0"/>
              <a:t>Mathematically Modeling the</a:t>
            </a:r>
            <a:br>
              <a:rPr lang="en-US" sz="3600" dirty="0"/>
            </a:br>
            <a:r>
              <a:rPr lang="en-US" sz="3600" dirty="0"/>
              <a:t>Interactions Between Phages, Bacteria, Resources, and the Environment</a:t>
            </a:r>
          </a:p>
        </p:txBody>
      </p:sp>
      <p:sp>
        <p:nvSpPr>
          <p:cNvPr id="365" name="Google Shape;365;p53"/>
          <p:cNvSpPr txBox="1">
            <a:spLocks noGrp="1"/>
          </p:cNvSpPr>
          <p:nvPr>
            <p:ph type="subTitle" idx="1"/>
          </p:nvPr>
        </p:nvSpPr>
        <p:spPr>
          <a:xfrm>
            <a:off x="469127" y="3374808"/>
            <a:ext cx="4444877" cy="1281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VICTOR PIASKOWSKI</a:t>
            </a:r>
          </a:p>
          <a:p>
            <a:pPr marL="0" lvl="0" indent="0" algn="l" rtl="0">
              <a:spcBef>
                <a:spcPts val="0"/>
              </a:spcBef>
              <a:spcAft>
                <a:spcPts val="0"/>
              </a:spcAft>
              <a:buNone/>
            </a:pPr>
            <a:r>
              <a:rPr lang="en" dirty="0"/>
              <a:t>UNIVERSITY OF AMSTERDAM</a:t>
            </a:r>
          </a:p>
          <a:p>
            <a:pPr marL="0" lvl="0" indent="0" algn="l" rtl="0">
              <a:spcBef>
                <a:spcPts val="0"/>
              </a:spcBef>
              <a:spcAft>
                <a:spcPts val="0"/>
              </a:spcAft>
              <a:buNone/>
            </a:pPr>
            <a:r>
              <a:rPr lang="en" dirty="0"/>
              <a:t>VRIJE UNIVERSITEIT AMSTERDAM</a:t>
            </a:r>
          </a:p>
          <a:p>
            <a:pPr marL="0" lvl="0" indent="0" algn="l" rtl="0">
              <a:spcBef>
                <a:spcPts val="0"/>
              </a:spcBef>
              <a:spcAft>
                <a:spcPts val="0"/>
              </a:spcAft>
              <a:buNone/>
            </a:pPr>
            <a:r>
              <a:rPr lang="en" dirty="0"/>
              <a:t>DR. MATTI GRALKA</a:t>
            </a:r>
          </a:p>
          <a:p>
            <a:pPr marL="0" lvl="0" indent="0" algn="l" rtl="0">
              <a:spcBef>
                <a:spcPts val="0"/>
              </a:spcBef>
              <a:spcAft>
                <a:spcPts val="0"/>
              </a:spcAft>
              <a:buNone/>
            </a:pPr>
            <a:endParaRPr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pic>
        <p:nvPicPr>
          <p:cNvPr id="343" name="Picture 342" descr="A blue and white cell&#10;&#10;AI-generated content may be incorrect.">
            <a:extLst>
              <a:ext uri="{FF2B5EF4-FFF2-40B4-BE49-F238E27FC236}">
                <a16:creationId xmlns:a16="http://schemas.microsoft.com/office/drawing/2014/main" id="{851E5C2A-1FE5-5A9D-599D-62867592387B}"/>
              </a:ext>
            </a:extLst>
          </p:cNvPr>
          <p:cNvPicPr>
            <a:picLocks noChangeAspect="1"/>
          </p:cNvPicPr>
          <p:nvPr/>
        </p:nvPicPr>
        <p:blipFill>
          <a:blip r:embed="rId4"/>
          <a:stretch>
            <a:fillRect/>
          </a:stretch>
        </p:blipFill>
        <p:spPr>
          <a:xfrm rot="18905389">
            <a:off x="7491633" y="471624"/>
            <a:ext cx="457200" cy="647700"/>
          </a:xfrm>
          <a:prstGeom prst="rect">
            <a:avLst/>
          </a:prstGeom>
        </p:spPr>
      </p:pic>
      <p:pic>
        <p:nvPicPr>
          <p:cNvPr id="345" name="Picture 344" descr="A blue and white hexagon shaped object&#10;&#10;AI-generated content may be incorrect.">
            <a:extLst>
              <a:ext uri="{FF2B5EF4-FFF2-40B4-BE49-F238E27FC236}">
                <a16:creationId xmlns:a16="http://schemas.microsoft.com/office/drawing/2014/main" id="{C282BDD7-7173-3241-CFB2-9AFF12A91C21}"/>
              </a:ext>
            </a:extLst>
          </p:cNvPr>
          <p:cNvPicPr>
            <a:picLocks noChangeAspect="1"/>
          </p:cNvPicPr>
          <p:nvPr/>
        </p:nvPicPr>
        <p:blipFill>
          <a:blip r:embed="rId5"/>
          <a:stretch>
            <a:fillRect/>
          </a:stretch>
        </p:blipFill>
        <p:spPr>
          <a:xfrm rot="1228046">
            <a:off x="5625300" y="275144"/>
            <a:ext cx="457200" cy="584200"/>
          </a:xfrm>
          <a:prstGeom prst="rect">
            <a:avLst/>
          </a:prstGeom>
        </p:spPr>
      </p:pic>
      <p:pic>
        <p:nvPicPr>
          <p:cNvPr id="347" name="Picture 346" descr="A green bacteria with black background&#10;&#10;AI-generated content may be incorrect.">
            <a:extLst>
              <a:ext uri="{FF2B5EF4-FFF2-40B4-BE49-F238E27FC236}">
                <a16:creationId xmlns:a16="http://schemas.microsoft.com/office/drawing/2014/main" id="{29BFB927-B793-21E3-D156-E86E1FEE8BA3}"/>
              </a:ext>
            </a:extLst>
          </p:cNvPr>
          <p:cNvPicPr>
            <a:picLocks noChangeAspect="1"/>
          </p:cNvPicPr>
          <p:nvPr/>
        </p:nvPicPr>
        <p:blipFill>
          <a:blip r:embed="rId6"/>
          <a:stretch>
            <a:fillRect/>
          </a:stretch>
        </p:blipFill>
        <p:spPr>
          <a:xfrm>
            <a:off x="4685404" y="243394"/>
            <a:ext cx="457200" cy="647700"/>
          </a:xfrm>
          <a:prstGeom prst="rect">
            <a:avLst/>
          </a:prstGeom>
        </p:spPr>
      </p:pic>
      <p:pic>
        <p:nvPicPr>
          <p:cNvPr id="349" name="Picture 348" descr="A orange object with lines and dots&#10;&#10;AI-generated content may be incorrect.">
            <a:extLst>
              <a:ext uri="{FF2B5EF4-FFF2-40B4-BE49-F238E27FC236}">
                <a16:creationId xmlns:a16="http://schemas.microsoft.com/office/drawing/2014/main" id="{C39986DB-8ED9-822B-8337-2D84FECA54BC}"/>
              </a:ext>
            </a:extLst>
          </p:cNvPr>
          <p:cNvPicPr>
            <a:picLocks noChangeAspect="1"/>
          </p:cNvPicPr>
          <p:nvPr/>
        </p:nvPicPr>
        <p:blipFill>
          <a:blip r:embed="rId7"/>
          <a:stretch>
            <a:fillRect/>
          </a:stretch>
        </p:blipFill>
        <p:spPr>
          <a:xfrm rot="2176378">
            <a:off x="4719299" y="3004758"/>
            <a:ext cx="457200" cy="647700"/>
          </a:xfrm>
          <a:prstGeom prst="rect">
            <a:avLst/>
          </a:prstGeom>
        </p:spPr>
      </p:pic>
      <p:pic>
        <p:nvPicPr>
          <p:cNvPr id="351" name="Picture 350" descr="A green bacteria with black background&#10;&#10;AI-generated content may be incorrect.">
            <a:extLst>
              <a:ext uri="{FF2B5EF4-FFF2-40B4-BE49-F238E27FC236}">
                <a16:creationId xmlns:a16="http://schemas.microsoft.com/office/drawing/2014/main" id="{D3445B7B-DDAC-128B-9271-D7E53D2593D3}"/>
              </a:ext>
            </a:extLst>
          </p:cNvPr>
          <p:cNvPicPr>
            <a:picLocks noChangeAspect="1"/>
          </p:cNvPicPr>
          <p:nvPr/>
        </p:nvPicPr>
        <p:blipFill>
          <a:blip r:embed="rId8"/>
          <a:stretch>
            <a:fillRect/>
          </a:stretch>
        </p:blipFill>
        <p:spPr>
          <a:xfrm rot="8840498">
            <a:off x="5052623" y="3949243"/>
            <a:ext cx="457200" cy="647700"/>
          </a:xfrm>
          <a:prstGeom prst="rect">
            <a:avLst/>
          </a:prstGeom>
        </p:spPr>
      </p:pic>
      <p:pic>
        <p:nvPicPr>
          <p:cNvPr id="353" name="Picture 352" descr="A cartoon of a virus&#10;&#10;AI-generated content may be incorrect.">
            <a:extLst>
              <a:ext uri="{FF2B5EF4-FFF2-40B4-BE49-F238E27FC236}">
                <a16:creationId xmlns:a16="http://schemas.microsoft.com/office/drawing/2014/main" id="{E3F96DAC-09B8-8E5F-029D-BBBF55A57B77}"/>
              </a:ext>
            </a:extLst>
          </p:cNvPr>
          <p:cNvPicPr>
            <a:picLocks noChangeAspect="1"/>
          </p:cNvPicPr>
          <p:nvPr/>
        </p:nvPicPr>
        <p:blipFill>
          <a:blip r:embed="rId9"/>
          <a:stretch>
            <a:fillRect/>
          </a:stretch>
        </p:blipFill>
        <p:spPr>
          <a:xfrm rot="21141530">
            <a:off x="7074600" y="1440815"/>
            <a:ext cx="457200" cy="546100"/>
          </a:xfrm>
          <a:prstGeom prst="rect">
            <a:avLst/>
          </a:prstGeom>
        </p:spPr>
      </p:pic>
      <p:pic>
        <p:nvPicPr>
          <p:cNvPr id="355" name="Picture 354" descr="A green and white object with a black background&#10;&#10;AI-generated content may be incorrect.">
            <a:extLst>
              <a:ext uri="{FF2B5EF4-FFF2-40B4-BE49-F238E27FC236}">
                <a16:creationId xmlns:a16="http://schemas.microsoft.com/office/drawing/2014/main" id="{D87373C9-687A-A4F4-3016-6A604923D3CE}"/>
              </a:ext>
            </a:extLst>
          </p:cNvPr>
          <p:cNvPicPr>
            <a:picLocks noChangeAspect="1"/>
          </p:cNvPicPr>
          <p:nvPr/>
        </p:nvPicPr>
        <p:blipFill>
          <a:blip r:embed="rId10"/>
          <a:stretch>
            <a:fillRect/>
          </a:stretch>
        </p:blipFill>
        <p:spPr>
          <a:xfrm rot="19889722">
            <a:off x="64399" y="2843160"/>
            <a:ext cx="457200" cy="584200"/>
          </a:xfrm>
          <a:prstGeom prst="rect">
            <a:avLst/>
          </a:prstGeom>
        </p:spPr>
      </p:pic>
      <p:pic>
        <p:nvPicPr>
          <p:cNvPr id="357" name="Picture 356" descr="A cartoon of a virus&#10;&#10;AI-generated content may be incorrect.">
            <a:extLst>
              <a:ext uri="{FF2B5EF4-FFF2-40B4-BE49-F238E27FC236}">
                <a16:creationId xmlns:a16="http://schemas.microsoft.com/office/drawing/2014/main" id="{D6D2D63F-8BA3-BC83-21C6-F8655E310860}"/>
              </a:ext>
            </a:extLst>
          </p:cNvPr>
          <p:cNvPicPr>
            <a:picLocks noChangeAspect="1"/>
          </p:cNvPicPr>
          <p:nvPr/>
        </p:nvPicPr>
        <p:blipFill>
          <a:blip r:embed="rId11"/>
          <a:stretch>
            <a:fillRect/>
          </a:stretch>
        </p:blipFill>
        <p:spPr>
          <a:xfrm rot="20478035">
            <a:off x="3503855" y="4331970"/>
            <a:ext cx="457200" cy="546100"/>
          </a:xfrm>
          <a:prstGeom prst="rect">
            <a:avLst/>
          </a:prstGeom>
        </p:spPr>
      </p:pic>
      <p:pic>
        <p:nvPicPr>
          <p:cNvPr id="359" name="Picture 358" descr="A purple and white virus with black lines&#10;&#10;AI-generated content may be incorrect.">
            <a:extLst>
              <a:ext uri="{FF2B5EF4-FFF2-40B4-BE49-F238E27FC236}">
                <a16:creationId xmlns:a16="http://schemas.microsoft.com/office/drawing/2014/main" id="{C0976D08-CA5E-4516-62A8-6196A9118530}"/>
              </a:ext>
            </a:extLst>
          </p:cNvPr>
          <p:cNvPicPr>
            <a:picLocks noChangeAspect="1"/>
          </p:cNvPicPr>
          <p:nvPr/>
        </p:nvPicPr>
        <p:blipFill>
          <a:blip r:embed="rId12"/>
          <a:stretch>
            <a:fillRect/>
          </a:stretch>
        </p:blipFill>
        <p:spPr>
          <a:xfrm rot="2069562">
            <a:off x="8371740" y="2606485"/>
            <a:ext cx="457200" cy="546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par>
                                <p:cTn id="8" presetID="10" presetClass="entr" presetSubtype="0" fill="hold" nodeType="withEffect">
                                  <p:stCondLst>
                                    <p:cond delay="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9F7ECAB5-B65E-7038-4FF1-C34AEAFCBC3B}"/>
            </a:ext>
          </a:extLst>
        </p:cNvPr>
        <p:cNvGrpSpPr/>
        <p:nvPr/>
      </p:nvGrpSpPr>
      <p:grpSpPr>
        <a:xfrm>
          <a:off x="0" y="0"/>
          <a:ext cx="0" cy="0"/>
          <a:chOff x="0" y="0"/>
          <a:chExt cx="0" cy="0"/>
        </a:xfrm>
      </p:grpSpPr>
      <p:pic>
        <p:nvPicPr>
          <p:cNvPr id="4" name="Picture 3" descr="A diagram of a cell division&#10;&#10;AI-generated content may be incorrect.">
            <a:extLst>
              <a:ext uri="{FF2B5EF4-FFF2-40B4-BE49-F238E27FC236}">
                <a16:creationId xmlns:a16="http://schemas.microsoft.com/office/drawing/2014/main" id="{4072603C-21EE-CCD9-946F-AF4560FE3AA7}"/>
              </a:ext>
            </a:extLst>
          </p:cNvPr>
          <p:cNvPicPr>
            <a:picLocks noChangeAspect="1"/>
          </p:cNvPicPr>
          <p:nvPr/>
        </p:nvPicPr>
        <p:blipFill>
          <a:blip r:embed="rId3"/>
          <a:stretch>
            <a:fillRect/>
          </a:stretch>
        </p:blipFill>
        <p:spPr>
          <a:xfrm>
            <a:off x="249933" y="1290482"/>
            <a:ext cx="2888062" cy="1353779"/>
          </a:xfrm>
          <a:prstGeom prst="rect">
            <a:avLst/>
          </a:prstGeom>
        </p:spPr>
      </p:pic>
      <p:pic>
        <p:nvPicPr>
          <p:cNvPr id="6" name="Picture 5" descr="A diagram of a cell&#10;&#10;AI-generated content may be incorrect.">
            <a:extLst>
              <a:ext uri="{FF2B5EF4-FFF2-40B4-BE49-F238E27FC236}">
                <a16:creationId xmlns:a16="http://schemas.microsoft.com/office/drawing/2014/main" id="{2CC7E3A9-6216-0FC2-41A7-F1D090585164}"/>
              </a:ext>
            </a:extLst>
          </p:cNvPr>
          <p:cNvPicPr>
            <a:picLocks noChangeAspect="1"/>
          </p:cNvPicPr>
          <p:nvPr/>
        </p:nvPicPr>
        <p:blipFill>
          <a:blip r:embed="rId4"/>
          <a:stretch>
            <a:fillRect/>
          </a:stretch>
        </p:blipFill>
        <p:spPr>
          <a:xfrm>
            <a:off x="5991430" y="1204528"/>
            <a:ext cx="2888061" cy="1353779"/>
          </a:xfrm>
          <a:prstGeom prst="rect">
            <a:avLst/>
          </a:prstGeom>
        </p:spPr>
      </p:pic>
      <p:pic>
        <p:nvPicPr>
          <p:cNvPr id="9" name="Picture 8" descr="A diagram of a cell division&#10;&#10;AI-generated content may be incorrect.">
            <a:extLst>
              <a:ext uri="{FF2B5EF4-FFF2-40B4-BE49-F238E27FC236}">
                <a16:creationId xmlns:a16="http://schemas.microsoft.com/office/drawing/2014/main" id="{C01509D2-A9BC-1700-E380-2BFF03D6B8B2}"/>
              </a:ext>
            </a:extLst>
          </p:cNvPr>
          <p:cNvPicPr>
            <a:picLocks noChangeAspect="1"/>
          </p:cNvPicPr>
          <p:nvPr/>
        </p:nvPicPr>
        <p:blipFill>
          <a:blip r:embed="rId5"/>
          <a:stretch>
            <a:fillRect/>
          </a:stretch>
        </p:blipFill>
        <p:spPr>
          <a:xfrm>
            <a:off x="249931" y="3190835"/>
            <a:ext cx="2888062" cy="1353779"/>
          </a:xfrm>
          <a:prstGeom prst="rect">
            <a:avLst/>
          </a:prstGeom>
        </p:spPr>
      </p:pic>
      <p:sp>
        <p:nvSpPr>
          <p:cNvPr id="11" name="TextBox 10">
            <a:extLst>
              <a:ext uri="{FF2B5EF4-FFF2-40B4-BE49-F238E27FC236}">
                <a16:creationId xmlns:a16="http://schemas.microsoft.com/office/drawing/2014/main" id="{1333444E-6FA3-088E-ECAC-926CA8003E03}"/>
              </a:ext>
            </a:extLst>
          </p:cNvPr>
          <p:cNvSpPr txBox="1"/>
          <p:nvPr/>
        </p:nvSpPr>
        <p:spPr>
          <a:xfrm>
            <a:off x="249931" y="966989"/>
            <a:ext cx="2888064" cy="307777"/>
          </a:xfrm>
          <a:prstGeom prst="rect">
            <a:avLst/>
          </a:prstGeom>
          <a:noFill/>
        </p:spPr>
        <p:txBody>
          <a:bodyPr wrap="square" rtlCol="0">
            <a:spAutoFit/>
          </a:bodyPr>
          <a:lstStyle/>
          <a:p>
            <a:pPr algn="ctr"/>
            <a:r>
              <a:rPr lang="en-US" b="1" dirty="0">
                <a:latin typeface="Montserrat" pitchFamily="2" charset="77"/>
              </a:rPr>
              <a:t>Agent Based Model</a:t>
            </a:r>
          </a:p>
        </p:txBody>
      </p:sp>
      <p:sp>
        <p:nvSpPr>
          <p:cNvPr id="13" name="TextBox 12">
            <a:extLst>
              <a:ext uri="{FF2B5EF4-FFF2-40B4-BE49-F238E27FC236}">
                <a16:creationId xmlns:a16="http://schemas.microsoft.com/office/drawing/2014/main" id="{5C7422E2-ACF6-01F7-213A-DF421B109941}"/>
              </a:ext>
            </a:extLst>
          </p:cNvPr>
          <p:cNvSpPr txBox="1"/>
          <p:nvPr/>
        </p:nvSpPr>
        <p:spPr>
          <a:xfrm>
            <a:off x="5991428" y="879824"/>
            <a:ext cx="2888063" cy="307777"/>
          </a:xfrm>
          <a:prstGeom prst="rect">
            <a:avLst/>
          </a:prstGeom>
          <a:noFill/>
        </p:spPr>
        <p:txBody>
          <a:bodyPr wrap="square" rtlCol="0">
            <a:spAutoFit/>
          </a:bodyPr>
          <a:lstStyle/>
          <a:p>
            <a:pPr algn="ctr"/>
            <a:r>
              <a:rPr lang="en-US" b="1" dirty="0">
                <a:latin typeface="Montserrat" pitchFamily="2" charset="77"/>
              </a:rPr>
              <a:t>Consumer-Resource Model</a:t>
            </a:r>
          </a:p>
        </p:txBody>
      </p:sp>
      <p:sp>
        <p:nvSpPr>
          <p:cNvPr id="16" name="TextBox 15">
            <a:extLst>
              <a:ext uri="{FF2B5EF4-FFF2-40B4-BE49-F238E27FC236}">
                <a16:creationId xmlns:a16="http://schemas.microsoft.com/office/drawing/2014/main" id="{8A3D9D34-56A4-DDF9-031C-C657E7E10318}"/>
              </a:ext>
            </a:extLst>
          </p:cNvPr>
          <p:cNvSpPr txBox="1"/>
          <p:nvPr/>
        </p:nvSpPr>
        <p:spPr>
          <a:xfrm>
            <a:off x="6007372" y="2802927"/>
            <a:ext cx="2865937" cy="307777"/>
          </a:xfrm>
          <a:prstGeom prst="rect">
            <a:avLst/>
          </a:prstGeom>
          <a:noFill/>
        </p:spPr>
        <p:txBody>
          <a:bodyPr wrap="square" rtlCol="0">
            <a:spAutoFit/>
          </a:bodyPr>
          <a:lstStyle/>
          <a:p>
            <a:pPr algn="ctr"/>
            <a:r>
              <a:rPr lang="en-US" b="1" dirty="0" err="1">
                <a:latin typeface="Montserrat" pitchFamily="2" charset="77"/>
              </a:rPr>
              <a:t>Lotka</a:t>
            </a:r>
            <a:r>
              <a:rPr lang="en-US" b="1" dirty="0">
                <a:latin typeface="Montserrat" pitchFamily="2" charset="77"/>
              </a:rPr>
              <a:t>-Volterra Model</a:t>
            </a:r>
          </a:p>
        </p:txBody>
      </p:sp>
      <p:sp>
        <p:nvSpPr>
          <p:cNvPr id="18" name="TextBox 17">
            <a:extLst>
              <a:ext uri="{FF2B5EF4-FFF2-40B4-BE49-F238E27FC236}">
                <a16:creationId xmlns:a16="http://schemas.microsoft.com/office/drawing/2014/main" id="{7BC7BDCF-F7E6-A737-46CB-EFF718895D84}"/>
              </a:ext>
            </a:extLst>
          </p:cNvPr>
          <p:cNvSpPr txBox="1"/>
          <p:nvPr/>
        </p:nvSpPr>
        <p:spPr>
          <a:xfrm>
            <a:off x="249931" y="2883058"/>
            <a:ext cx="2865938" cy="307777"/>
          </a:xfrm>
          <a:prstGeom prst="rect">
            <a:avLst/>
          </a:prstGeom>
          <a:noFill/>
        </p:spPr>
        <p:txBody>
          <a:bodyPr wrap="square" rtlCol="0">
            <a:spAutoFit/>
          </a:bodyPr>
          <a:lstStyle/>
          <a:p>
            <a:pPr algn="ctr"/>
            <a:r>
              <a:rPr lang="en-US" b="1" dirty="0">
                <a:latin typeface="Montserrat" pitchFamily="2" charset="77"/>
              </a:rPr>
              <a:t>Trait-based (PDE) Model</a:t>
            </a:r>
          </a:p>
        </p:txBody>
      </p:sp>
      <p:pic>
        <p:nvPicPr>
          <p:cNvPr id="21" name="Picture 20" descr="A diagram of a circular cycle&#10;&#10;AI-generated content may be incorrect.">
            <a:extLst>
              <a:ext uri="{FF2B5EF4-FFF2-40B4-BE49-F238E27FC236}">
                <a16:creationId xmlns:a16="http://schemas.microsoft.com/office/drawing/2014/main" id="{2ED6B0D0-A667-8259-ACEF-E7787259FE6D}"/>
              </a:ext>
            </a:extLst>
          </p:cNvPr>
          <p:cNvPicPr>
            <a:picLocks noChangeAspect="1"/>
          </p:cNvPicPr>
          <p:nvPr/>
        </p:nvPicPr>
        <p:blipFill>
          <a:blip r:embed="rId6"/>
          <a:stretch>
            <a:fillRect/>
          </a:stretch>
        </p:blipFill>
        <p:spPr>
          <a:xfrm>
            <a:off x="5991428" y="3113601"/>
            <a:ext cx="2881881" cy="1350882"/>
          </a:xfrm>
          <a:prstGeom prst="rect">
            <a:avLst/>
          </a:prstGeom>
        </p:spPr>
      </p:pic>
      <p:sp>
        <p:nvSpPr>
          <p:cNvPr id="22" name="Google Shape;420;p57">
            <a:extLst>
              <a:ext uri="{FF2B5EF4-FFF2-40B4-BE49-F238E27FC236}">
                <a16:creationId xmlns:a16="http://schemas.microsoft.com/office/drawing/2014/main" id="{288F40DA-439B-737C-DA04-7E230CE0ED74}"/>
              </a:ext>
            </a:extLst>
          </p:cNvPr>
          <p:cNvSpPr txBox="1">
            <a:spLocks/>
          </p:cNvSpPr>
          <p:nvPr/>
        </p:nvSpPr>
        <p:spPr>
          <a:xfrm flipH="1">
            <a:off x="2489400" y="234475"/>
            <a:ext cx="41652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8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n-US" sz="2800" dirty="0"/>
              <a:t>Different Models</a:t>
            </a:r>
          </a:p>
        </p:txBody>
      </p:sp>
      <p:sp>
        <p:nvSpPr>
          <p:cNvPr id="23" name="TextBox 22">
            <a:extLst>
              <a:ext uri="{FF2B5EF4-FFF2-40B4-BE49-F238E27FC236}">
                <a16:creationId xmlns:a16="http://schemas.microsoft.com/office/drawing/2014/main" id="{C03F42A5-BE2A-59E5-9826-B6B102CA3BB9}"/>
              </a:ext>
            </a:extLst>
          </p:cNvPr>
          <p:cNvSpPr txBox="1"/>
          <p:nvPr/>
        </p:nvSpPr>
        <p:spPr>
          <a:xfrm>
            <a:off x="3131813" y="2179925"/>
            <a:ext cx="2857774" cy="1384995"/>
          </a:xfrm>
          <a:prstGeom prst="rect">
            <a:avLst/>
          </a:prstGeom>
          <a:noFill/>
        </p:spPr>
        <p:txBody>
          <a:bodyPr wrap="square" rtlCol="0">
            <a:spAutoFit/>
          </a:bodyPr>
          <a:lstStyle/>
          <a:p>
            <a:pPr algn="ctr"/>
            <a:r>
              <a:rPr lang="en-US" b="1" dirty="0">
                <a:latin typeface="Montserrat" pitchFamily="2" charset="77"/>
              </a:rPr>
              <a:t>Spatial vs. Non-Spatial Models</a:t>
            </a:r>
          </a:p>
          <a:p>
            <a:pPr algn="ctr"/>
            <a:r>
              <a:rPr lang="en-US" b="1" dirty="0">
                <a:latin typeface="Montserrat" pitchFamily="2" charset="77"/>
              </a:rPr>
              <a:t>Explicit vs. Implicit Resource Consumption</a:t>
            </a:r>
          </a:p>
          <a:p>
            <a:pPr algn="ctr"/>
            <a:r>
              <a:rPr lang="en-US" b="1" dirty="0">
                <a:latin typeface="Montserrat" pitchFamily="2" charset="77"/>
              </a:rPr>
              <a:t>Individual vs. Population Based</a:t>
            </a:r>
          </a:p>
        </p:txBody>
      </p:sp>
      <p:pic>
        <p:nvPicPr>
          <p:cNvPr id="31" name="Picture 30" descr="A cartoon of a purple object with orange dots&#10;&#10;AI-generated content may be incorrect.">
            <a:extLst>
              <a:ext uri="{FF2B5EF4-FFF2-40B4-BE49-F238E27FC236}">
                <a16:creationId xmlns:a16="http://schemas.microsoft.com/office/drawing/2014/main" id="{42C4F1B9-E344-1045-EC08-C9FE33FA58C4}"/>
              </a:ext>
            </a:extLst>
          </p:cNvPr>
          <p:cNvPicPr>
            <a:picLocks noChangeAspect="1"/>
          </p:cNvPicPr>
          <p:nvPr/>
        </p:nvPicPr>
        <p:blipFill>
          <a:blip r:embed="rId7"/>
          <a:stretch>
            <a:fillRect/>
          </a:stretch>
        </p:blipFill>
        <p:spPr>
          <a:xfrm rot="18132003">
            <a:off x="6479130" y="72689"/>
            <a:ext cx="457200" cy="584200"/>
          </a:xfrm>
          <a:prstGeom prst="rect">
            <a:avLst/>
          </a:prstGeom>
        </p:spPr>
      </p:pic>
      <p:pic>
        <p:nvPicPr>
          <p:cNvPr id="34" name="Picture 33" descr="A close up of a logo&#10;&#10;AI-generated content may be incorrect.">
            <a:extLst>
              <a:ext uri="{FF2B5EF4-FFF2-40B4-BE49-F238E27FC236}">
                <a16:creationId xmlns:a16="http://schemas.microsoft.com/office/drawing/2014/main" id="{D681AB29-651F-CF16-203C-912589F67DDB}"/>
              </a:ext>
            </a:extLst>
          </p:cNvPr>
          <p:cNvPicPr>
            <a:picLocks noChangeAspect="1"/>
          </p:cNvPicPr>
          <p:nvPr/>
        </p:nvPicPr>
        <p:blipFill>
          <a:blip r:embed="rId8"/>
          <a:stretch>
            <a:fillRect/>
          </a:stretch>
        </p:blipFill>
        <p:spPr>
          <a:xfrm rot="1389931">
            <a:off x="4002177" y="1183233"/>
            <a:ext cx="457200" cy="584200"/>
          </a:xfrm>
          <a:prstGeom prst="rect">
            <a:avLst/>
          </a:prstGeom>
        </p:spPr>
      </p:pic>
      <p:pic>
        <p:nvPicPr>
          <p:cNvPr id="35" name="Picture 34" descr="A blue and white object with a black background&#10;&#10;AI-generated content may be incorrect.">
            <a:extLst>
              <a:ext uri="{FF2B5EF4-FFF2-40B4-BE49-F238E27FC236}">
                <a16:creationId xmlns:a16="http://schemas.microsoft.com/office/drawing/2014/main" id="{9F11FA53-CD75-05D5-788A-1E1E8DC6DDB3}"/>
              </a:ext>
            </a:extLst>
          </p:cNvPr>
          <p:cNvPicPr>
            <a:picLocks noChangeAspect="1"/>
          </p:cNvPicPr>
          <p:nvPr/>
        </p:nvPicPr>
        <p:blipFill>
          <a:blip r:embed="rId9"/>
          <a:stretch>
            <a:fillRect/>
          </a:stretch>
        </p:blipFill>
        <p:spPr>
          <a:xfrm rot="1484771">
            <a:off x="5361649" y="3575624"/>
            <a:ext cx="457200" cy="584200"/>
          </a:xfrm>
          <a:prstGeom prst="rect">
            <a:avLst/>
          </a:prstGeom>
        </p:spPr>
      </p:pic>
      <p:pic>
        <p:nvPicPr>
          <p:cNvPr id="36" name="Picture 35" descr="A green object with purple dots&#10;&#10;AI-generated content may be incorrect.">
            <a:extLst>
              <a:ext uri="{FF2B5EF4-FFF2-40B4-BE49-F238E27FC236}">
                <a16:creationId xmlns:a16="http://schemas.microsoft.com/office/drawing/2014/main" id="{DDF28358-E222-DF44-B128-974345E5BF56}"/>
              </a:ext>
            </a:extLst>
          </p:cNvPr>
          <p:cNvPicPr>
            <a:picLocks noChangeAspect="1"/>
          </p:cNvPicPr>
          <p:nvPr/>
        </p:nvPicPr>
        <p:blipFill>
          <a:blip r:embed="rId10"/>
          <a:stretch>
            <a:fillRect/>
          </a:stretch>
        </p:blipFill>
        <p:spPr>
          <a:xfrm>
            <a:off x="8441632" y="165466"/>
            <a:ext cx="457200" cy="584200"/>
          </a:xfrm>
          <a:prstGeom prst="rect">
            <a:avLst/>
          </a:prstGeom>
        </p:spPr>
      </p:pic>
      <p:pic>
        <p:nvPicPr>
          <p:cNvPr id="37" name="Picture 36" descr="A red bacteria with black background&#10;&#10;AI-generated content may be incorrect.">
            <a:extLst>
              <a:ext uri="{FF2B5EF4-FFF2-40B4-BE49-F238E27FC236}">
                <a16:creationId xmlns:a16="http://schemas.microsoft.com/office/drawing/2014/main" id="{6AC35C20-E11A-E4B7-AAC1-9B0E6508D3CA}"/>
              </a:ext>
            </a:extLst>
          </p:cNvPr>
          <p:cNvPicPr>
            <a:picLocks noChangeAspect="1"/>
          </p:cNvPicPr>
          <p:nvPr/>
        </p:nvPicPr>
        <p:blipFill>
          <a:blip r:embed="rId11"/>
          <a:stretch>
            <a:fillRect/>
          </a:stretch>
        </p:blipFill>
        <p:spPr>
          <a:xfrm rot="3009815">
            <a:off x="1367200" y="421782"/>
            <a:ext cx="457200" cy="584200"/>
          </a:xfrm>
          <a:prstGeom prst="rect">
            <a:avLst/>
          </a:prstGeom>
        </p:spPr>
      </p:pic>
      <p:pic>
        <p:nvPicPr>
          <p:cNvPr id="38" name="Picture 37" descr="A blue bacteria with white lines&#10;&#10;AI-generated content may be incorrect.">
            <a:extLst>
              <a:ext uri="{FF2B5EF4-FFF2-40B4-BE49-F238E27FC236}">
                <a16:creationId xmlns:a16="http://schemas.microsoft.com/office/drawing/2014/main" id="{FB004370-0D34-826D-EF44-6682E6F0276B}"/>
              </a:ext>
            </a:extLst>
          </p:cNvPr>
          <p:cNvPicPr>
            <a:picLocks noChangeAspect="1"/>
          </p:cNvPicPr>
          <p:nvPr/>
        </p:nvPicPr>
        <p:blipFill>
          <a:blip r:embed="rId12"/>
          <a:stretch>
            <a:fillRect/>
          </a:stretch>
        </p:blipFill>
        <p:spPr>
          <a:xfrm rot="3415350">
            <a:off x="3858599" y="4172383"/>
            <a:ext cx="457200" cy="584200"/>
          </a:xfrm>
          <a:prstGeom prst="rect">
            <a:avLst/>
          </a:prstGeom>
        </p:spPr>
      </p:pic>
      <p:sp>
        <p:nvSpPr>
          <p:cNvPr id="39" name="TextBox 38">
            <a:extLst>
              <a:ext uri="{FF2B5EF4-FFF2-40B4-BE49-F238E27FC236}">
                <a16:creationId xmlns:a16="http://schemas.microsoft.com/office/drawing/2014/main" id="{9E5A8709-FA52-1CC6-2BBA-464CCDD3AD10}"/>
              </a:ext>
            </a:extLst>
          </p:cNvPr>
          <p:cNvSpPr txBox="1"/>
          <p:nvPr/>
        </p:nvSpPr>
        <p:spPr>
          <a:xfrm>
            <a:off x="181266" y="2617842"/>
            <a:ext cx="3073277" cy="307777"/>
          </a:xfrm>
          <a:prstGeom prst="rect">
            <a:avLst/>
          </a:prstGeom>
          <a:noFill/>
        </p:spPr>
        <p:txBody>
          <a:bodyPr wrap="none" rtlCol="0">
            <a:spAutoFit/>
          </a:bodyPr>
          <a:lstStyle/>
          <a:p>
            <a:r>
              <a:rPr lang="en-US" dirty="0"/>
              <a:t>Spatial, Resource Explicit, Individual</a:t>
            </a:r>
          </a:p>
        </p:txBody>
      </p:sp>
      <p:sp>
        <p:nvSpPr>
          <p:cNvPr id="40" name="TextBox 39">
            <a:extLst>
              <a:ext uri="{FF2B5EF4-FFF2-40B4-BE49-F238E27FC236}">
                <a16:creationId xmlns:a16="http://schemas.microsoft.com/office/drawing/2014/main" id="{F3F1876C-C7C5-57C4-E368-D47B96BEDE78}"/>
              </a:ext>
            </a:extLst>
          </p:cNvPr>
          <p:cNvSpPr txBox="1"/>
          <p:nvPr/>
        </p:nvSpPr>
        <p:spPr>
          <a:xfrm>
            <a:off x="155654" y="4574286"/>
            <a:ext cx="3163045" cy="307777"/>
          </a:xfrm>
          <a:prstGeom prst="rect">
            <a:avLst/>
          </a:prstGeom>
          <a:noFill/>
        </p:spPr>
        <p:txBody>
          <a:bodyPr wrap="none" rtlCol="0">
            <a:spAutoFit/>
          </a:bodyPr>
          <a:lstStyle/>
          <a:p>
            <a:r>
              <a:rPr lang="en-US" dirty="0"/>
              <a:t>Spatial, Resource Explicit, Population</a:t>
            </a:r>
          </a:p>
        </p:txBody>
      </p:sp>
      <p:sp>
        <p:nvSpPr>
          <p:cNvPr id="41" name="TextBox 40">
            <a:extLst>
              <a:ext uri="{FF2B5EF4-FFF2-40B4-BE49-F238E27FC236}">
                <a16:creationId xmlns:a16="http://schemas.microsoft.com/office/drawing/2014/main" id="{B90C0DC1-63D1-DD97-1683-946D2234F1C1}"/>
              </a:ext>
            </a:extLst>
          </p:cNvPr>
          <p:cNvSpPr txBox="1"/>
          <p:nvPr/>
        </p:nvSpPr>
        <p:spPr>
          <a:xfrm>
            <a:off x="5920130" y="2545508"/>
            <a:ext cx="2735044" cy="307777"/>
          </a:xfrm>
          <a:prstGeom prst="rect">
            <a:avLst/>
          </a:prstGeom>
          <a:noFill/>
        </p:spPr>
        <p:txBody>
          <a:bodyPr wrap="none" rtlCol="0">
            <a:spAutoFit/>
          </a:bodyPr>
          <a:lstStyle/>
          <a:p>
            <a:r>
              <a:rPr lang="en-US" dirty="0"/>
              <a:t>Non-Spatial, Explicit, Population</a:t>
            </a:r>
          </a:p>
        </p:txBody>
      </p:sp>
      <p:sp>
        <p:nvSpPr>
          <p:cNvPr id="42" name="TextBox 41">
            <a:extLst>
              <a:ext uri="{FF2B5EF4-FFF2-40B4-BE49-F238E27FC236}">
                <a16:creationId xmlns:a16="http://schemas.microsoft.com/office/drawing/2014/main" id="{1B8E5333-A313-647B-9A9D-B299C4BE18AD}"/>
              </a:ext>
            </a:extLst>
          </p:cNvPr>
          <p:cNvSpPr txBox="1"/>
          <p:nvPr/>
        </p:nvSpPr>
        <p:spPr>
          <a:xfrm>
            <a:off x="5448594" y="4454304"/>
            <a:ext cx="3539752" cy="307777"/>
          </a:xfrm>
          <a:prstGeom prst="rect">
            <a:avLst/>
          </a:prstGeom>
          <a:noFill/>
        </p:spPr>
        <p:txBody>
          <a:bodyPr wrap="none" rtlCol="0">
            <a:spAutoFit/>
          </a:bodyPr>
          <a:lstStyle/>
          <a:p>
            <a:r>
              <a:rPr lang="en-US" dirty="0"/>
              <a:t>Non-Spatial, Resource Implicit, Population</a:t>
            </a:r>
          </a:p>
        </p:txBody>
      </p:sp>
      <p:sp>
        <p:nvSpPr>
          <p:cNvPr id="43" name="Slide Number Placeholder 3">
            <a:extLst>
              <a:ext uri="{FF2B5EF4-FFF2-40B4-BE49-F238E27FC236}">
                <a16:creationId xmlns:a16="http://schemas.microsoft.com/office/drawing/2014/main" id="{8478C8ED-D813-C749-A3A8-F64703117FC2}"/>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10</a:t>
            </a:fld>
            <a:endParaRPr lang="en-US" dirty="0"/>
          </a:p>
        </p:txBody>
      </p:sp>
      <p:pic>
        <p:nvPicPr>
          <p:cNvPr id="44" name="Picture 43" descr="A cartoon of a purple and green object&#10;&#10;AI-generated content may be incorrect.">
            <a:extLst>
              <a:ext uri="{FF2B5EF4-FFF2-40B4-BE49-F238E27FC236}">
                <a16:creationId xmlns:a16="http://schemas.microsoft.com/office/drawing/2014/main" id="{F993C4B6-AA20-A373-B712-8E8D62938179}"/>
              </a:ext>
            </a:extLst>
          </p:cNvPr>
          <p:cNvPicPr>
            <a:picLocks noChangeAspect="1"/>
          </p:cNvPicPr>
          <p:nvPr/>
        </p:nvPicPr>
        <p:blipFill>
          <a:blip r:embed="rId13"/>
          <a:stretch>
            <a:fillRect/>
          </a:stretch>
        </p:blipFill>
        <p:spPr>
          <a:xfrm rot="18879884">
            <a:off x="-38835" y="3531872"/>
            <a:ext cx="457200" cy="584200"/>
          </a:xfrm>
          <a:prstGeom prst="rect">
            <a:avLst/>
          </a:prstGeom>
        </p:spPr>
      </p:pic>
    </p:spTree>
    <p:extLst>
      <p:ext uri="{BB962C8B-B14F-4D97-AF65-F5344CB8AC3E}">
        <p14:creationId xmlns:p14="http://schemas.microsoft.com/office/powerpoint/2010/main" val="336510529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F25E9-FA1B-6AD3-37EC-CED171E8D679}"/>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4D99103E-0594-3FC7-6B2C-BE7451487E2F}"/>
              </a:ext>
            </a:extLst>
          </p:cNvPr>
          <p:cNvSpPr txBox="1">
            <a:spLocks/>
          </p:cNvSpPr>
          <p:nvPr/>
        </p:nvSpPr>
        <p:spPr>
          <a:xfrm>
            <a:off x="2290025" y="1175616"/>
            <a:ext cx="45639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Montserrat ExtraBold"/>
              <a:buNone/>
              <a:defRPr sz="18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a:t>General Phage-Bacteria-Resource ODE Model Structure</a:t>
            </a:r>
            <a:endParaRPr lang="en-US" dirty="0"/>
          </a:p>
        </p:txBody>
      </p:sp>
      <p:sp>
        <p:nvSpPr>
          <p:cNvPr id="12" name="Subtitle 2">
            <a:extLst>
              <a:ext uri="{FF2B5EF4-FFF2-40B4-BE49-F238E27FC236}">
                <a16:creationId xmlns:a16="http://schemas.microsoft.com/office/drawing/2014/main" id="{5C3D5DA0-C8B7-CE07-92C9-55CF133C16FD}"/>
              </a:ext>
            </a:extLst>
          </p:cNvPr>
          <p:cNvSpPr txBox="1">
            <a:spLocks/>
          </p:cNvSpPr>
          <p:nvPr/>
        </p:nvSpPr>
        <p:spPr>
          <a:xfrm>
            <a:off x="1125901" y="3430849"/>
            <a:ext cx="2739089" cy="856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8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r>
              <a:rPr lang="en-US" sz="900"/>
              <a:t>Bacteria </a:t>
            </a:r>
            <a:r>
              <a:rPr lang="en-US" sz="900">
                <a:highlight>
                  <a:srgbClr val="00FF00"/>
                </a:highlight>
              </a:rPr>
              <a:t>consume</a:t>
            </a:r>
            <a:r>
              <a:rPr lang="en-US" sz="900"/>
              <a:t> resources (or grow)</a:t>
            </a:r>
          </a:p>
          <a:p>
            <a:r>
              <a:rPr lang="en-US" sz="900"/>
              <a:t>Bacteria become </a:t>
            </a:r>
            <a:r>
              <a:rPr lang="en-US" sz="900">
                <a:highlight>
                  <a:srgbClr val="FFFF00"/>
                </a:highlight>
              </a:rPr>
              <a:t>infected</a:t>
            </a:r>
          </a:p>
          <a:p>
            <a:r>
              <a:rPr lang="en-US" sz="900"/>
              <a:t>Bacteria go through an </a:t>
            </a:r>
            <a:r>
              <a:rPr lang="en-US" sz="900">
                <a:highlight>
                  <a:srgbClr val="FF0000"/>
                </a:highlight>
              </a:rPr>
              <a:t>infection process</a:t>
            </a:r>
            <a:endParaRPr lang="en-US" sz="900">
              <a:highlight>
                <a:srgbClr val="00FFFF"/>
              </a:highlight>
            </a:endParaRPr>
          </a:p>
          <a:p>
            <a:r>
              <a:rPr lang="en-US" sz="900"/>
              <a:t>Bacteria </a:t>
            </a:r>
            <a:r>
              <a:rPr lang="en-US" sz="900">
                <a:highlight>
                  <a:srgbClr val="FF00FF"/>
                </a:highlight>
              </a:rPr>
              <a:t>release</a:t>
            </a:r>
            <a:r>
              <a:rPr lang="en-US" sz="900"/>
              <a:t> phages</a:t>
            </a:r>
          </a:p>
          <a:p>
            <a:r>
              <a:rPr lang="en-US" sz="900"/>
              <a:t>Phages </a:t>
            </a:r>
            <a:r>
              <a:rPr lang="en-US" sz="900">
                <a:highlight>
                  <a:srgbClr val="00FFFF"/>
                </a:highlight>
              </a:rPr>
              <a:t>adsorb</a:t>
            </a:r>
            <a:r>
              <a:rPr lang="en-US" sz="900"/>
              <a:t> to bacteria</a:t>
            </a:r>
          </a:p>
          <a:p>
            <a:r>
              <a:rPr lang="en-US" sz="900">
                <a:highlight>
                  <a:srgbClr val="008080"/>
                </a:highlight>
              </a:rPr>
              <a:t>Washin</a:t>
            </a:r>
            <a:r>
              <a:rPr lang="en-US" sz="900"/>
              <a:t> and </a:t>
            </a:r>
            <a:r>
              <a:rPr lang="en-US" sz="900">
                <a:highlight>
                  <a:srgbClr val="008080"/>
                </a:highlight>
              </a:rPr>
              <a:t>washout</a:t>
            </a:r>
          </a:p>
          <a:p>
            <a:endParaRPr lang="en-US" sz="900" dirty="0"/>
          </a:p>
        </p:txBody>
      </p:sp>
      <p:sp>
        <p:nvSpPr>
          <p:cNvPr id="13" name="Slide Number Placeholder 3">
            <a:extLst>
              <a:ext uri="{FF2B5EF4-FFF2-40B4-BE49-F238E27FC236}">
                <a16:creationId xmlns:a16="http://schemas.microsoft.com/office/drawing/2014/main" id="{72B556C8-9184-B25F-0FD7-67E46822C94B}"/>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11</a:t>
            </a:fld>
            <a:endParaRPr lang="en-US"/>
          </a:p>
        </p:txBody>
      </p:sp>
      <p:sp>
        <p:nvSpPr>
          <p:cNvPr id="14" name="TextBox 13">
            <a:extLst>
              <a:ext uri="{FF2B5EF4-FFF2-40B4-BE49-F238E27FC236}">
                <a16:creationId xmlns:a16="http://schemas.microsoft.com/office/drawing/2014/main" id="{EF0998C5-563F-CB07-0966-72ADD4F2B79A}"/>
              </a:ext>
            </a:extLst>
          </p:cNvPr>
          <p:cNvSpPr txBox="1"/>
          <p:nvPr/>
        </p:nvSpPr>
        <p:spPr>
          <a:xfrm>
            <a:off x="1635915" y="2136282"/>
            <a:ext cx="5872120" cy="954107"/>
          </a:xfrm>
          <a:prstGeom prst="rect">
            <a:avLst/>
          </a:prstGeom>
          <a:noFill/>
        </p:spPr>
        <p:txBody>
          <a:bodyPr wrap="none" rtlCol="0">
            <a:spAutoFit/>
          </a:bodyPr>
          <a:lstStyle/>
          <a:p>
            <a:r>
              <a:rPr lang="en-US" dirty="0"/>
              <a:t>Resources 		= – consumed + released* + </a:t>
            </a:r>
            <a:r>
              <a:rPr lang="en-US" dirty="0" err="1"/>
              <a:t>washin</a:t>
            </a:r>
            <a:r>
              <a:rPr lang="en-US" dirty="0"/>
              <a:t>* – washout*</a:t>
            </a:r>
          </a:p>
          <a:p>
            <a:r>
              <a:rPr lang="en-US" dirty="0"/>
              <a:t>Uninfected Bacteria 	= grow – infected – washout* </a:t>
            </a:r>
          </a:p>
          <a:p>
            <a:r>
              <a:rPr lang="en-US" dirty="0"/>
              <a:t>Infected bacteria 	= infected – die – washout*</a:t>
            </a:r>
          </a:p>
          <a:p>
            <a:r>
              <a:rPr lang="en-US" dirty="0"/>
              <a:t>Phages 		= burst – adsorbed – washout*</a:t>
            </a:r>
          </a:p>
        </p:txBody>
      </p:sp>
      <p:sp>
        <p:nvSpPr>
          <p:cNvPr id="15" name="TextBox 14">
            <a:extLst>
              <a:ext uri="{FF2B5EF4-FFF2-40B4-BE49-F238E27FC236}">
                <a16:creationId xmlns:a16="http://schemas.microsoft.com/office/drawing/2014/main" id="{DBE3EB42-4427-3E55-BCDA-71D11AF1578D}"/>
              </a:ext>
            </a:extLst>
          </p:cNvPr>
          <p:cNvSpPr txBox="1"/>
          <p:nvPr/>
        </p:nvSpPr>
        <p:spPr>
          <a:xfrm>
            <a:off x="5648197" y="3892222"/>
            <a:ext cx="1901483" cy="307777"/>
          </a:xfrm>
          <a:prstGeom prst="rect">
            <a:avLst/>
          </a:prstGeom>
          <a:noFill/>
        </p:spPr>
        <p:txBody>
          <a:bodyPr wrap="none" rtlCol="0">
            <a:spAutoFit/>
          </a:bodyPr>
          <a:lstStyle/>
          <a:p>
            <a:r>
              <a:rPr lang="en-US" dirty="0"/>
              <a:t>* = optional/additional</a:t>
            </a:r>
          </a:p>
        </p:txBody>
      </p:sp>
      <p:pic>
        <p:nvPicPr>
          <p:cNvPr id="16" name="Picture 15" descr="A blue bacteria with white lines&#10;&#10;AI-generated content may be incorrect.">
            <a:extLst>
              <a:ext uri="{FF2B5EF4-FFF2-40B4-BE49-F238E27FC236}">
                <a16:creationId xmlns:a16="http://schemas.microsoft.com/office/drawing/2014/main" id="{EFC9FA95-151F-1664-4062-B63A3C3131FB}"/>
              </a:ext>
            </a:extLst>
          </p:cNvPr>
          <p:cNvPicPr>
            <a:picLocks noChangeAspect="1"/>
          </p:cNvPicPr>
          <p:nvPr/>
        </p:nvPicPr>
        <p:blipFill>
          <a:blip r:embed="rId3"/>
          <a:stretch>
            <a:fillRect/>
          </a:stretch>
        </p:blipFill>
        <p:spPr>
          <a:xfrm rot="3184978">
            <a:off x="7940964" y="1057196"/>
            <a:ext cx="457200" cy="584200"/>
          </a:xfrm>
          <a:prstGeom prst="rect">
            <a:avLst/>
          </a:prstGeom>
        </p:spPr>
      </p:pic>
      <p:pic>
        <p:nvPicPr>
          <p:cNvPr id="17" name="Picture 16" descr="A purple object with black background&#10;&#10;AI-generated content may be incorrect.">
            <a:extLst>
              <a:ext uri="{FF2B5EF4-FFF2-40B4-BE49-F238E27FC236}">
                <a16:creationId xmlns:a16="http://schemas.microsoft.com/office/drawing/2014/main" id="{4AA9888B-451D-11BB-F4E5-01D5FE57FC46}"/>
              </a:ext>
            </a:extLst>
          </p:cNvPr>
          <p:cNvPicPr>
            <a:picLocks noChangeAspect="1"/>
          </p:cNvPicPr>
          <p:nvPr/>
        </p:nvPicPr>
        <p:blipFill>
          <a:blip r:embed="rId4"/>
          <a:stretch>
            <a:fillRect/>
          </a:stretch>
        </p:blipFill>
        <p:spPr>
          <a:xfrm rot="1155188">
            <a:off x="3324259" y="4475162"/>
            <a:ext cx="457200" cy="584200"/>
          </a:xfrm>
          <a:prstGeom prst="rect">
            <a:avLst/>
          </a:prstGeom>
        </p:spPr>
      </p:pic>
      <p:pic>
        <p:nvPicPr>
          <p:cNvPr id="18" name="Picture 17" descr="A pink and blue diamond shaped object&#10;&#10;AI-generated content may be incorrect.">
            <a:extLst>
              <a:ext uri="{FF2B5EF4-FFF2-40B4-BE49-F238E27FC236}">
                <a16:creationId xmlns:a16="http://schemas.microsoft.com/office/drawing/2014/main" id="{21C83883-FC44-1EBC-2999-E63F2AE170DE}"/>
              </a:ext>
            </a:extLst>
          </p:cNvPr>
          <p:cNvPicPr>
            <a:picLocks noChangeAspect="1"/>
          </p:cNvPicPr>
          <p:nvPr/>
        </p:nvPicPr>
        <p:blipFill>
          <a:blip r:embed="rId5"/>
          <a:stretch>
            <a:fillRect/>
          </a:stretch>
        </p:blipFill>
        <p:spPr>
          <a:xfrm rot="2254503">
            <a:off x="708706" y="433270"/>
            <a:ext cx="457200" cy="584200"/>
          </a:xfrm>
          <a:prstGeom prst="rect">
            <a:avLst/>
          </a:prstGeom>
        </p:spPr>
      </p:pic>
      <p:pic>
        <p:nvPicPr>
          <p:cNvPr id="19" name="Picture 18" descr="A cartoon of a pink object with green spots&#10;&#10;AI-generated content may be incorrect.">
            <a:extLst>
              <a:ext uri="{FF2B5EF4-FFF2-40B4-BE49-F238E27FC236}">
                <a16:creationId xmlns:a16="http://schemas.microsoft.com/office/drawing/2014/main" id="{A3F8EBE5-99B1-CC26-F509-95D9EBF83427}"/>
              </a:ext>
            </a:extLst>
          </p:cNvPr>
          <p:cNvPicPr>
            <a:picLocks noChangeAspect="1"/>
          </p:cNvPicPr>
          <p:nvPr/>
        </p:nvPicPr>
        <p:blipFill>
          <a:blip r:embed="rId6"/>
          <a:stretch>
            <a:fillRect/>
          </a:stretch>
        </p:blipFill>
        <p:spPr>
          <a:xfrm rot="17890657">
            <a:off x="5991060" y="47340"/>
            <a:ext cx="457200" cy="584200"/>
          </a:xfrm>
          <a:prstGeom prst="rect">
            <a:avLst/>
          </a:prstGeom>
        </p:spPr>
      </p:pic>
      <p:pic>
        <p:nvPicPr>
          <p:cNvPr id="20" name="Picture 19" descr="A blue and white object with a black background&#10;&#10;AI-generated content may be incorrect.">
            <a:extLst>
              <a:ext uri="{FF2B5EF4-FFF2-40B4-BE49-F238E27FC236}">
                <a16:creationId xmlns:a16="http://schemas.microsoft.com/office/drawing/2014/main" id="{F9E951B2-D846-A201-62BC-30215794B058}"/>
              </a:ext>
            </a:extLst>
          </p:cNvPr>
          <p:cNvPicPr>
            <a:picLocks noChangeAspect="1"/>
          </p:cNvPicPr>
          <p:nvPr/>
        </p:nvPicPr>
        <p:blipFill>
          <a:blip r:embed="rId7"/>
          <a:stretch>
            <a:fillRect/>
          </a:stretch>
        </p:blipFill>
        <p:spPr>
          <a:xfrm rot="19755607">
            <a:off x="8286749" y="4137241"/>
            <a:ext cx="457200" cy="584200"/>
          </a:xfrm>
          <a:prstGeom prst="rect">
            <a:avLst/>
          </a:prstGeom>
        </p:spPr>
      </p:pic>
    </p:spTree>
    <p:extLst>
      <p:ext uri="{BB962C8B-B14F-4D97-AF65-F5344CB8AC3E}">
        <p14:creationId xmlns:p14="http://schemas.microsoft.com/office/powerpoint/2010/main" val="11035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A6661-01B1-DEA9-A277-60821E664C82}"/>
            </a:ext>
          </a:extLst>
        </p:cNvPr>
        <p:cNvGrpSpPr/>
        <p:nvPr/>
      </p:nvGrpSpPr>
      <p:grpSpPr>
        <a:xfrm>
          <a:off x="0" y="0"/>
          <a:ext cx="0" cy="0"/>
          <a:chOff x="0" y="0"/>
          <a:chExt cx="0" cy="0"/>
        </a:xfrm>
      </p:grpSpPr>
      <p:sp>
        <p:nvSpPr>
          <p:cNvPr id="49" name="Title 1">
            <a:extLst>
              <a:ext uri="{FF2B5EF4-FFF2-40B4-BE49-F238E27FC236}">
                <a16:creationId xmlns:a16="http://schemas.microsoft.com/office/drawing/2014/main" id="{2F22E0BD-CF87-8C40-2898-AA32C0844D51}"/>
              </a:ext>
            </a:extLst>
          </p:cNvPr>
          <p:cNvSpPr>
            <a:spLocks noGrp="1"/>
          </p:cNvSpPr>
          <p:nvPr>
            <p:ph type="title"/>
          </p:nvPr>
        </p:nvSpPr>
        <p:spPr>
          <a:xfrm>
            <a:off x="0" y="458472"/>
            <a:ext cx="9144000" cy="572700"/>
          </a:xfrm>
        </p:spPr>
        <p:txBody>
          <a:bodyPr/>
          <a:lstStyle/>
          <a:p>
            <a:r>
              <a:rPr lang="en-US" dirty="0"/>
              <a:t>Golding Model</a:t>
            </a:r>
          </a:p>
        </p:txBody>
      </p:sp>
      <p:sp>
        <p:nvSpPr>
          <p:cNvPr id="50" name="Slide Number Placeholder 4">
            <a:extLst>
              <a:ext uri="{FF2B5EF4-FFF2-40B4-BE49-F238E27FC236}">
                <a16:creationId xmlns:a16="http://schemas.microsoft.com/office/drawing/2014/main" id="{23F25F7E-2454-619E-0CD0-07D430A56422}"/>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12</a:t>
            </a:fld>
            <a:endParaRPr lang="en-US" dirty="0"/>
          </a:p>
        </p:txBody>
      </p:sp>
      <p:pic>
        <p:nvPicPr>
          <p:cNvPr id="51" name="Picture 50">
            <a:extLst>
              <a:ext uri="{FF2B5EF4-FFF2-40B4-BE49-F238E27FC236}">
                <a16:creationId xmlns:a16="http://schemas.microsoft.com/office/drawing/2014/main" id="{EEAB94AD-CEEB-ECCE-3343-22E42F60731E}"/>
              </a:ext>
            </a:extLst>
          </p:cNvPr>
          <p:cNvPicPr>
            <a:picLocks noChangeAspect="1"/>
          </p:cNvPicPr>
          <p:nvPr/>
        </p:nvPicPr>
        <p:blipFill>
          <a:blip r:embed="rId3"/>
          <a:stretch>
            <a:fillRect/>
          </a:stretch>
        </p:blipFill>
        <p:spPr>
          <a:xfrm>
            <a:off x="5509929" y="1298150"/>
            <a:ext cx="3425916" cy="3469113"/>
          </a:xfrm>
          <a:prstGeom prst="rect">
            <a:avLst/>
          </a:prstGeom>
        </p:spPr>
      </p:pic>
      <p:pic>
        <p:nvPicPr>
          <p:cNvPr id="52" name="Picture 51">
            <a:extLst>
              <a:ext uri="{FF2B5EF4-FFF2-40B4-BE49-F238E27FC236}">
                <a16:creationId xmlns:a16="http://schemas.microsoft.com/office/drawing/2014/main" id="{1709DF88-E5AE-CA15-9215-2C6DFE92BE68}"/>
              </a:ext>
            </a:extLst>
          </p:cNvPr>
          <p:cNvPicPr>
            <a:picLocks noChangeAspect="1"/>
          </p:cNvPicPr>
          <p:nvPr/>
        </p:nvPicPr>
        <p:blipFill>
          <a:blip r:embed="rId4"/>
          <a:srcRect l="4822" t="3189" r="4079" b="77698"/>
          <a:stretch/>
        </p:blipFill>
        <p:spPr>
          <a:xfrm>
            <a:off x="0" y="3682001"/>
            <a:ext cx="5437867" cy="737837"/>
          </a:xfrm>
          <a:prstGeom prst="rect">
            <a:avLst/>
          </a:prstGeom>
        </p:spPr>
      </p:pic>
      <p:sp>
        <p:nvSpPr>
          <p:cNvPr id="53" name="Rett linje 7">
            <a:extLst>
              <a:ext uri="{FF2B5EF4-FFF2-40B4-BE49-F238E27FC236}">
                <a16:creationId xmlns:a16="http://schemas.microsoft.com/office/drawing/2014/main" id="{9B86AD31-F048-4C34-2D85-F3DD3F2F5B45}"/>
              </a:ext>
            </a:extLst>
          </p:cNvPr>
          <p:cNvSpPr/>
          <p:nvPr/>
        </p:nvSpPr>
        <p:spPr>
          <a:xfrm>
            <a:off x="1415443" y="4008608"/>
            <a:ext cx="2679674" cy="0"/>
          </a:xfrm>
          <a:prstGeom prst="line">
            <a:avLst/>
          </a:prstGeom>
          <a:solidFill>
            <a:srgbClr val="00F900">
              <a:alpha val="5000"/>
            </a:srgbClr>
          </a:solidFill>
          <a:ln w="317500">
            <a:solidFill>
              <a:srgbClr val="00F900">
                <a:alpha val="49693"/>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F900"/>
              </a:solidFill>
            </a:endParaRPr>
          </a:p>
        </p:txBody>
      </p:sp>
      <p:pic>
        <p:nvPicPr>
          <p:cNvPr id="54" name="Picture 53">
            <a:extLst>
              <a:ext uri="{FF2B5EF4-FFF2-40B4-BE49-F238E27FC236}">
                <a16:creationId xmlns:a16="http://schemas.microsoft.com/office/drawing/2014/main" id="{4C34B79B-1F63-4F75-4A3E-4856417BA06D}"/>
              </a:ext>
            </a:extLst>
          </p:cNvPr>
          <p:cNvPicPr>
            <a:picLocks noChangeAspect="1"/>
          </p:cNvPicPr>
          <p:nvPr/>
        </p:nvPicPr>
        <p:blipFill>
          <a:blip r:embed="rId4"/>
          <a:srcRect l="4822" t="20734" r="4079" b="64447"/>
          <a:stretch/>
        </p:blipFill>
        <p:spPr>
          <a:xfrm>
            <a:off x="0" y="1403309"/>
            <a:ext cx="5437864" cy="572044"/>
          </a:xfrm>
          <a:prstGeom prst="rect">
            <a:avLst/>
          </a:prstGeom>
        </p:spPr>
      </p:pic>
      <p:pic>
        <p:nvPicPr>
          <p:cNvPr id="55" name="Picture 54">
            <a:extLst>
              <a:ext uri="{FF2B5EF4-FFF2-40B4-BE49-F238E27FC236}">
                <a16:creationId xmlns:a16="http://schemas.microsoft.com/office/drawing/2014/main" id="{A5D33284-48AA-47D1-DF21-B3EEA884886E}"/>
              </a:ext>
            </a:extLst>
          </p:cNvPr>
          <p:cNvPicPr>
            <a:picLocks noChangeAspect="1"/>
          </p:cNvPicPr>
          <p:nvPr/>
        </p:nvPicPr>
        <p:blipFill>
          <a:blip r:embed="rId4"/>
          <a:srcRect l="4822" t="36362" r="4079" b="50633"/>
          <a:stretch/>
        </p:blipFill>
        <p:spPr>
          <a:xfrm>
            <a:off x="0" y="1952473"/>
            <a:ext cx="5437864" cy="502006"/>
          </a:xfrm>
          <a:prstGeom prst="rect">
            <a:avLst/>
          </a:prstGeom>
        </p:spPr>
      </p:pic>
      <p:pic>
        <p:nvPicPr>
          <p:cNvPr id="56" name="Picture 55">
            <a:extLst>
              <a:ext uri="{FF2B5EF4-FFF2-40B4-BE49-F238E27FC236}">
                <a16:creationId xmlns:a16="http://schemas.microsoft.com/office/drawing/2014/main" id="{9E41F7C8-2861-FCEB-9A50-1AB076B5390E}"/>
              </a:ext>
            </a:extLst>
          </p:cNvPr>
          <p:cNvPicPr>
            <a:picLocks noChangeAspect="1"/>
          </p:cNvPicPr>
          <p:nvPr/>
        </p:nvPicPr>
        <p:blipFill>
          <a:blip r:embed="rId4"/>
          <a:srcRect l="4822" t="48174" r="4079" b="36574"/>
          <a:stretch/>
        </p:blipFill>
        <p:spPr>
          <a:xfrm>
            <a:off x="0" y="2409898"/>
            <a:ext cx="5437864" cy="588764"/>
          </a:xfrm>
          <a:prstGeom prst="rect">
            <a:avLst/>
          </a:prstGeom>
        </p:spPr>
      </p:pic>
      <p:pic>
        <p:nvPicPr>
          <p:cNvPr id="57" name="Picture 56">
            <a:extLst>
              <a:ext uri="{FF2B5EF4-FFF2-40B4-BE49-F238E27FC236}">
                <a16:creationId xmlns:a16="http://schemas.microsoft.com/office/drawing/2014/main" id="{E88FE4EB-C0AA-641D-EDB0-6D53A67081EC}"/>
              </a:ext>
            </a:extLst>
          </p:cNvPr>
          <p:cNvPicPr>
            <a:picLocks noChangeAspect="1"/>
          </p:cNvPicPr>
          <p:nvPr/>
        </p:nvPicPr>
        <p:blipFill>
          <a:blip r:embed="rId4"/>
          <a:srcRect l="4822" t="63426" r="4079" b="17686"/>
          <a:stretch/>
        </p:blipFill>
        <p:spPr>
          <a:xfrm>
            <a:off x="-4" y="2968730"/>
            <a:ext cx="5437868" cy="729105"/>
          </a:xfrm>
          <a:prstGeom prst="rect">
            <a:avLst/>
          </a:prstGeom>
        </p:spPr>
      </p:pic>
      <p:sp>
        <p:nvSpPr>
          <p:cNvPr id="58" name="Straight Connector 57">
            <a:extLst>
              <a:ext uri="{FF2B5EF4-FFF2-40B4-BE49-F238E27FC236}">
                <a16:creationId xmlns:a16="http://schemas.microsoft.com/office/drawing/2014/main" id="{B96B6CA3-FE43-67BB-2448-E084E532A63B}"/>
              </a:ext>
            </a:extLst>
          </p:cNvPr>
          <p:cNvSpPr/>
          <p:nvPr/>
        </p:nvSpPr>
        <p:spPr>
          <a:xfrm>
            <a:off x="1328716" y="3303423"/>
            <a:ext cx="1130105" cy="1535"/>
          </a:xfrm>
          <a:prstGeom prst="line">
            <a:avLst/>
          </a:prstGeom>
          <a:solidFill>
            <a:srgbClr val="FF40FF">
              <a:alpha val="5000"/>
            </a:srgbClr>
          </a:solidFill>
          <a:ln w="317500">
            <a:solidFill>
              <a:srgbClr val="FF40FF">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fr-FR" dirty="0">
              <a:solidFill>
                <a:srgbClr val="FF40FF"/>
              </a:solidFill>
            </a:endParaRPr>
          </a:p>
        </p:txBody>
      </p:sp>
      <p:sp>
        <p:nvSpPr>
          <p:cNvPr id="59" name="Straight Connector 58">
            <a:extLst>
              <a:ext uri="{FF2B5EF4-FFF2-40B4-BE49-F238E27FC236}">
                <a16:creationId xmlns:a16="http://schemas.microsoft.com/office/drawing/2014/main" id="{0A22ED00-715B-0089-AF31-339B9DB8C6DD}"/>
              </a:ext>
            </a:extLst>
          </p:cNvPr>
          <p:cNvSpPr/>
          <p:nvPr/>
        </p:nvSpPr>
        <p:spPr>
          <a:xfrm>
            <a:off x="1431863" y="2721955"/>
            <a:ext cx="1334984" cy="4419"/>
          </a:xfrm>
          <a:prstGeom prst="line">
            <a:avLst/>
          </a:prstGeom>
          <a:solidFill>
            <a:srgbClr val="EF0C4D">
              <a:alpha val="5000"/>
            </a:srgbClr>
          </a:solidFill>
          <a:ln w="317500">
            <a:solidFill>
              <a:srgbClr val="EF0C4D">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F0C4D"/>
              </a:solidFill>
            </a:endParaRPr>
          </a:p>
        </p:txBody>
      </p:sp>
      <p:sp>
        <p:nvSpPr>
          <p:cNvPr id="60" name="Straight Connector 59">
            <a:extLst>
              <a:ext uri="{FF2B5EF4-FFF2-40B4-BE49-F238E27FC236}">
                <a16:creationId xmlns:a16="http://schemas.microsoft.com/office/drawing/2014/main" id="{DA80B7CF-EDFF-91F6-E2BF-A47F5F15A8C6}"/>
              </a:ext>
            </a:extLst>
          </p:cNvPr>
          <p:cNvSpPr/>
          <p:nvPr/>
        </p:nvSpPr>
        <p:spPr>
          <a:xfrm flipV="1">
            <a:off x="2351662" y="2170363"/>
            <a:ext cx="761677" cy="1"/>
          </a:xfrm>
          <a:prstGeom prst="line">
            <a:avLst/>
          </a:prstGeom>
          <a:solidFill>
            <a:srgbClr val="EF0C4D">
              <a:alpha val="5000"/>
            </a:srgbClr>
          </a:solidFill>
          <a:ln w="317500">
            <a:solidFill>
              <a:srgbClr val="EF0C4D">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F0C4D"/>
              </a:solidFill>
            </a:endParaRPr>
          </a:p>
        </p:txBody>
      </p:sp>
      <p:sp>
        <p:nvSpPr>
          <p:cNvPr id="61" name="直線コネクタ 12">
            <a:extLst>
              <a:ext uri="{FF2B5EF4-FFF2-40B4-BE49-F238E27FC236}">
                <a16:creationId xmlns:a16="http://schemas.microsoft.com/office/drawing/2014/main" id="{AF034916-6452-2FE4-B84F-9F3F9BC2EB32}"/>
              </a:ext>
            </a:extLst>
          </p:cNvPr>
          <p:cNvSpPr/>
          <p:nvPr/>
        </p:nvSpPr>
        <p:spPr>
          <a:xfrm>
            <a:off x="1328716" y="2161355"/>
            <a:ext cx="925706" cy="0"/>
          </a:xfrm>
          <a:prstGeom prst="line">
            <a:avLst/>
          </a:prstGeom>
          <a:solidFill>
            <a:srgbClr val="FFFC00">
              <a:alpha val="5000"/>
            </a:srgbClr>
          </a:solidFill>
          <a:ln w="317500">
            <a:solidFill>
              <a:srgbClr val="FFFC0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FC00"/>
              </a:solidFill>
            </a:endParaRPr>
          </a:p>
        </p:txBody>
      </p:sp>
      <p:sp>
        <p:nvSpPr>
          <p:cNvPr id="62" name="直線コネクタ 12">
            <a:extLst>
              <a:ext uri="{FF2B5EF4-FFF2-40B4-BE49-F238E27FC236}">
                <a16:creationId xmlns:a16="http://schemas.microsoft.com/office/drawing/2014/main" id="{CAF31F0F-F6B5-5F93-3EF6-A5D1DF6F34E6}"/>
              </a:ext>
            </a:extLst>
          </p:cNvPr>
          <p:cNvSpPr/>
          <p:nvPr/>
        </p:nvSpPr>
        <p:spPr>
          <a:xfrm>
            <a:off x="2831861" y="1674991"/>
            <a:ext cx="925706" cy="0"/>
          </a:xfrm>
          <a:prstGeom prst="line">
            <a:avLst/>
          </a:prstGeom>
          <a:solidFill>
            <a:srgbClr val="FFFC00">
              <a:alpha val="5000"/>
            </a:srgbClr>
          </a:solidFill>
          <a:ln w="317500">
            <a:solidFill>
              <a:srgbClr val="FFFC0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FC00"/>
              </a:solidFill>
            </a:endParaRPr>
          </a:p>
        </p:txBody>
      </p:sp>
      <p:sp>
        <p:nvSpPr>
          <p:cNvPr id="63" name="直線コネクタ 10">
            <a:extLst>
              <a:ext uri="{FF2B5EF4-FFF2-40B4-BE49-F238E27FC236}">
                <a16:creationId xmlns:a16="http://schemas.microsoft.com/office/drawing/2014/main" id="{223D3285-9F76-A7AB-FE6A-9B04FA3E9678}"/>
              </a:ext>
            </a:extLst>
          </p:cNvPr>
          <p:cNvSpPr/>
          <p:nvPr/>
        </p:nvSpPr>
        <p:spPr>
          <a:xfrm>
            <a:off x="1328716" y="1671030"/>
            <a:ext cx="1322335" cy="0"/>
          </a:xfrm>
          <a:prstGeom prst="line">
            <a:avLst/>
          </a:prstGeom>
          <a:solidFill>
            <a:srgbClr val="00F900">
              <a:alpha val="5000"/>
            </a:srgbClr>
          </a:solidFill>
          <a:ln w="317500">
            <a:solidFill>
              <a:srgbClr val="00F90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F900"/>
              </a:solidFill>
            </a:endParaRPr>
          </a:p>
        </p:txBody>
      </p:sp>
      <p:pic>
        <p:nvPicPr>
          <p:cNvPr id="64" name="Picture 63">
            <a:extLst>
              <a:ext uri="{FF2B5EF4-FFF2-40B4-BE49-F238E27FC236}">
                <a16:creationId xmlns:a16="http://schemas.microsoft.com/office/drawing/2014/main" id="{487ED917-CC51-4ACA-B03B-CEF30D7250EA}"/>
              </a:ext>
            </a:extLst>
          </p:cNvPr>
          <p:cNvPicPr>
            <a:picLocks noChangeAspect="1"/>
          </p:cNvPicPr>
          <p:nvPr/>
        </p:nvPicPr>
        <p:blipFill>
          <a:blip r:embed="rId4"/>
          <a:srcRect l="4822" t="81246" r="4079" b="3692"/>
          <a:stretch/>
        </p:blipFill>
        <p:spPr>
          <a:xfrm>
            <a:off x="-4914" y="4411106"/>
            <a:ext cx="5437868" cy="581433"/>
          </a:xfrm>
          <a:prstGeom prst="rect">
            <a:avLst/>
          </a:prstGeom>
        </p:spPr>
      </p:pic>
      <p:sp>
        <p:nvSpPr>
          <p:cNvPr id="65" name="Subtitle 2">
            <a:extLst>
              <a:ext uri="{FF2B5EF4-FFF2-40B4-BE49-F238E27FC236}">
                <a16:creationId xmlns:a16="http://schemas.microsoft.com/office/drawing/2014/main" id="{64F0212B-754C-561D-FC4A-68255BE0596E}"/>
              </a:ext>
            </a:extLst>
          </p:cNvPr>
          <p:cNvSpPr txBox="1">
            <a:spLocks/>
          </p:cNvSpPr>
          <p:nvPr/>
        </p:nvSpPr>
        <p:spPr>
          <a:xfrm>
            <a:off x="-57224" y="37799"/>
            <a:ext cx="3425916" cy="11310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Bacteria </a:t>
            </a:r>
            <a:r>
              <a:rPr lang="en-US" dirty="0">
                <a:highlight>
                  <a:srgbClr val="00FF00"/>
                </a:highlight>
              </a:rPr>
              <a:t>consume</a:t>
            </a:r>
            <a:r>
              <a:rPr lang="en-US" dirty="0"/>
              <a:t> resources (or grow)</a:t>
            </a:r>
          </a:p>
          <a:p>
            <a:r>
              <a:rPr lang="en-US" dirty="0"/>
              <a:t>Bacteria become </a:t>
            </a:r>
            <a:r>
              <a:rPr lang="en-US" dirty="0">
                <a:highlight>
                  <a:srgbClr val="FFFF00"/>
                </a:highlight>
              </a:rPr>
              <a:t>infected</a:t>
            </a:r>
          </a:p>
          <a:p>
            <a:r>
              <a:rPr lang="en-US" dirty="0"/>
              <a:t>Bacteria go through an </a:t>
            </a:r>
            <a:r>
              <a:rPr lang="en-US" dirty="0">
                <a:highlight>
                  <a:srgbClr val="FF0000"/>
                </a:highlight>
              </a:rPr>
              <a:t>infection process</a:t>
            </a:r>
            <a:endParaRPr lang="en-US" dirty="0">
              <a:highlight>
                <a:srgbClr val="00FFFF"/>
              </a:highlight>
            </a:endParaRPr>
          </a:p>
          <a:p>
            <a:r>
              <a:rPr lang="en-US" dirty="0"/>
              <a:t>Bacteria </a:t>
            </a:r>
            <a:r>
              <a:rPr lang="en-US" dirty="0">
                <a:highlight>
                  <a:srgbClr val="FF00FF"/>
                </a:highlight>
              </a:rPr>
              <a:t>release</a:t>
            </a:r>
            <a:r>
              <a:rPr lang="en-US" dirty="0"/>
              <a:t> phages</a:t>
            </a:r>
          </a:p>
          <a:p>
            <a:r>
              <a:rPr lang="en-US" dirty="0"/>
              <a:t>Phages </a:t>
            </a:r>
            <a:r>
              <a:rPr lang="en-US" dirty="0">
                <a:highlight>
                  <a:srgbClr val="00FFFF"/>
                </a:highlight>
              </a:rPr>
              <a:t>adsorb</a:t>
            </a:r>
            <a:r>
              <a:rPr lang="en-US" dirty="0"/>
              <a:t> to bacteria</a:t>
            </a:r>
          </a:p>
          <a:p>
            <a:r>
              <a:rPr lang="en-US" sz="1400" dirty="0" err="1">
                <a:highlight>
                  <a:srgbClr val="008080"/>
                </a:highlight>
              </a:rPr>
              <a:t>Washin</a:t>
            </a:r>
            <a:r>
              <a:rPr lang="en-US" sz="1400" dirty="0"/>
              <a:t> and </a:t>
            </a:r>
            <a:r>
              <a:rPr lang="en-US" sz="1400" dirty="0">
                <a:highlight>
                  <a:srgbClr val="008080"/>
                </a:highlight>
              </a:rPr>
              <a:t>washout</a:t>
            </a:r>
          </a:p>
          <a:p>
            <a:endParaRPr lang="en-US" dirty="0"/>
          </a:p>
        </p:txBody>
      </p:sp>
      <p:sp>
        <p:nvSpPr>
          <p:cNvPr id="66" name="直接连接符 16">
            <a:extLst>
              <a:ext uri="{FF2B5EF4-FFF2-40B4-BE49-F238E27FC236}">
                <a16:creationId xmlns:a16="http://schemas.microsoft.com/office/drawing/2014/main" id="{936C4619-24B0-F1A5-B6D6-773D367E41AD}"/>
              </a:ext>
            </a:extLst>
          </p:cNvPr>
          <p:cNvSpPr/>
          <p:nvPr/>
        </p:nvSpPr>
        <p:spPr>
          <a:xfrm>
            <a:off x="4192672" y="4036997"/>
            <a:ext cx="1110847" cy="0"/>
          </a:xfrm>
          <a:prstGeom prst="line">
            <a:avLst/>
          </a:prstGeom>
          <a:solidFill>
            <a:srgbClr val="008080">
              <a:alpha val="5000"/>
            </a:srgbClr>
          </a:solidFill>
          <a:ln w="317500">
            <a:solidFill>
              <a:srgbClr val="00808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solidFill>
            </a:endParaRPr>
          </a:p>
        </p:txBody>
      </p:sp>
      <p:sp>
        <p:nvSpPr>
          <p:cNvPr id="67" name="Conector reto 15">
            <a:extLst>
              <a:ext uri="{FF2B5EF4-FFF2-40B4-BE49-F238E27FC236}">
                <a16:creationId xmlns:a16="http://schemas.microsoft.com/office/drawing/2014/main" id="{F263E9D7-B7CC-E214-0B50-94CFB2F30888}"/>
              </a:ext>
            </a:extLst>
          </p:cNvPr>
          <p:cNvSpPr/>
          <p:nvPr/>
        </p:nvSpPr>
        <p:spPr>
          <a:xfrm>
            <a:off x="3813431" y="1746400"/>
            <a:ext cx="740565" cy="0"/>
          </a:xfrm>
          <a:prstGeom prst="line">
            <a:avLst/>
          </a:prstGeom>
          <a:solidFill>
            <a:srgbClr val="008080">
              <a:alpha val="5000"/>
            </a:srgbClr>
          </a:solidFill>
          <a:ln w="317500">
            <a:solidFill>
              <a:srgbClr val="008080">
                <a:alpha val="50196"/>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alpha val="50196"/>
                </a:srgbClr>
              </a:solidFill>
            </a:endParaRPr>
          </a:p>
        </p:txBody>
      </p:sp>
      <p:sp>
        <p:nvSpPr>
          <p:cNvPr id="68" name="Straight Connector 67">
            <a:extLst>
              <a:ext uri="{FF2B5EF4-FFF2-40B4-BE49-F238E27FC236}">
                <a16:creationId xmlns:a16="http://schemas.microsoft.com/office/drawing/2014/main" id="{00262917-DB81-3012-57BD-1C21AD9A2970}"/>
              </a:ext>
            </a:extLst>
          </p:cNvPr>
          <p:cNvSpPr/>
          <p:nvPr/>
        </p:nvSpPr>
        <p:spPr>
          <a:xfrm flipV="1">
            <a:off x="2571745" y="3277153"/>
            <a:ext cx="1820857" cy="35607"/>
          </a:xfrm>
          <a:prstGeom prst="line">
            <a:avLst/>
          </a:prstGeom>
          <a:solidFill>
            <a:srgbClr val="00FDFF">
              <a:alpha val="5000"/>
            </a:srgbClr>
          </a:solidFill>
          <a:ln w="317500">
            <a:solidFill>
              <a:srgbClr val="00FDFF">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fr-FR">
              <a:solidFill>
                <a:srgbClr val="00FDFF"/>
              </a:solidFill>
            </a:endParaRPr>
          </a:p>
        </p:txBody>
      </p:sp>
      <p:sp>
        <p:nvSpPr>
          <p:cNvPr id="69" name="Conector reto 13">
            <a:extLst>
              <a:ext uri="{FF2B5EF4-FFF2-40B4-BE49-F238E27FC236}">
                <a16:creationId xmlns:a16="http://schemas.microsoft.com/office/drawing/2014/main" id="{50FFA519-11BA-30FB-07AE-729373BDEA38}"/>
              </a:ext>
            </a:extLst>
          </p:cNvPr>
          <p:cNvSpPr/>
          <p:nvPr/>
        </p:nvSpPr>
        <p:spPr>
          <a:xfrm>
            <a:off x="2834122" y="2718320"/>
            <a:ext cx="740565" cy="0"/>
          </a:xfrm>
          <a:prstGeom prst="line">
            <a:avLst/>
          </a:prstGeom>
          <a:solidFill>
            <a:srgbClr val="008080">
              <a:alpha val="5000"/>
            </a:srgbClr>
          </a:solidFill>
          <a:ln w="317500">
            <a:solidFill>
              <a:srgbClr val="008080">
                <a:alpha val="50196"/>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alpha val="50196"/>
                </a:srgbClr>
              </a:solidFill>
            </a:endParaRPr>
          </a:p>
        </p:txBody>
      </p:sp>
      <p:sp>
        <p:nvSpPr>
          <p:cNvPr id="70" name="Lige forbindelse 12">
            <a:extLst>
              <a:ext uri="{FF2B5EF4-FFF2-40B4-BE49-F238E27FC236}">
                <a16:creationId xmlns:a16="http://schemas.microsoft.com/office/drawing/2014/main" id="{B182843A-3685-A887-25AA-4E685A507F82}"/>
              </a:ext>
            </a:extLst>
          </p:cNvPr>
          <p:cNvSpPr/>
          <p:nvPr/>
        </p:nvSpPr>
        <p:spPr>
          <a:xfrm>
            <a:off x="4544951" y="3303423"/>
            <a:ext cx="740565" cy="0"/>
          </a:xfrm>
          <a:prstGeom prst="line">
            <a:avLst/>
          </a:prstGeom>
          <a:solidFill>
            <a:srgbClr val="008080">
              <a:alpha val="5000"/>
            </a:srgbClr>
          </a:solidFill>
          <a:ln w="317500">
            <a:solidFill>
              <a:srgbClr val="00808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s-ES">
              <a:solidFill>
                <a:srgbClr val="008080"/>
              </a:solidFill>
            </a:endParaRPr>
          </a:p>
        </p:txBody>
      </p:sp>
      <p:sp>
        <p:nvSpPr>
          <p:cNvPr id="71" name="Straight Connector 70">
            <a:extLst>
              <a:ext uri="{FF2B5EF4-FFF2-40B4-BE49-F238E27FC236}">
                <a16:creationId xmlns:a16="http://schemas.microsoft.com/office/drawing/2014/main" id="{668A78FB-0238-C327-85E6-E88DDD39026C}"/>
              </a:ext>
            </a:extLst>
          </p:cNvPr>
          <p:cNvSpPr/>
          <p:nvPr/>
        </p:nvSpPr>
        <p:spPr>
          <a:xfrm>
            <a:off x="3199882" y="2170365"/>
            <a:ext cx="740565" cy="0"/>
          </a:xfrm>
          <a:prstGeom prst="line">
            <a:avLst/>
          </a:prstGeom>
          <a:solidFill>
            <a:srgbClr val="008080">
              <a:alpha val="5000"/>
            </a:srgbClr>
          </a:solidFill>
          <a:ln w="317500">
            <a:solidFill>
              <a:srgbClr val="00808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solidFill>
            </a:endParaRPr>
          </a:p>
        </p:txBody>
      </p:sp>
      <p:pic>
        <p:nvPicPr>
          <p:cNvPr id="72" name="Picture 71" descr="A green bacteria with black background&#10;&#10;AI-generated content may be incorrect.">
            <a:extLst>
              <a:ext uri="{FF2B5EF4-FFF2-40B4-BE49-F238E27FC236}">
                <a16:creationId xmlns:a16="http://schemas.microsoft.com/office/drawing/2014/main" id="{AEA5CE87-6CA2-B843-D6DD-7B499CB57D0D}"/>
              </a:ext>
            </a:extLst>
          </p:cNvPr>
          <p:cNvPicPr>
            <a:picLocks noChangeAspect="1"/>
          </p:cNvPicPr>
          <p:nvPr/>
        </p:nvPicPr>
        <p:blipFill>
          <a:blip r:embed="rId5"/>
          <a:stretch>
            <a:fillRect/>
          </a:stretch>
        </p:blipFill>
        <p:spPr>
          <a:xfrm rot="4152952">
            <a:off x="8373358" y="2528900"/>
            <a:ext cx="457200" cy="584200"/>
          </a:xfrm>
          <a:prstGeom prst="rect">
            <a:avLst/>
          </a:prstGeom>
        </p:spPr>
      </p:pic>
      <p:pic>
        <p:nvPicPr>
          <p:cNvPr id="73" name="Picture 72" descr="A pink and white virus with black lines&#10;&#10;AI-generated content may be incorrect.">
            <a:extLst>
              <a:ext uri="{FF2B5EF4-FFF2-40B4-BE49-F238E27FC236}">
                <a16:creationId xmlns:a16="http://schemas.microsoft.com/office/drawing/2014/main" id="{06FAA8F1-192B-011F-12C2-6D2D5650DA35}"/>
              </a:ext>
            </a:extLst>
          </p:cNvPr>
          <p:cNvPicPr>
            <a:picLocks noChangeAspect="1"/>
          </p:cNvPicPr>
          <p:nvPr/>
        </p:nvPicPr>
        <p:blipFill>
          <a:blip r:embed="rId6"/>
          <a:stretch>
            <a:fillRect/>
          </a:stretch>
        </p:blipFill>
        <p:spPr>
          <a:xfrm rot="20015426">
            <a:off x="5451306" y="-61065"/>
            <a:ext cx="457200" cy="584200"/>
          </a:xfrm>
          <a:prstGeom prst="rect">
            <a:avLst/>
          </a:prstGeom>
        </p:spPr>
      </p:pic>
      <p:pic>
        <p:nvPicPr>
          <p:cNvPr id="74" name="Picture 73" descr="A green and white diamond shaped object&#10;&#10;AI-generated content may be incorrect.">
            <a:extLst>
              <a:ext uri="{FF2B5EF4-FFF2-40B4-BE49-F238E27FC236}">
                <a16:creationId xmlns:a16="http://schemas.microsoft.com/office/drawing/2014/main" id="{BB596576-B2E5-AAF1-0867-83BD25FABC2A}"/>
              </a:ext>
            </a:extLst>
          </p:cNvPr>
          <p:cNvPicPr>
            <a:picLocks noChangeAspect="1"/>
          </p:cNvPicPr>
          <p:nvPr/>
        </p:nvPicPr>
        <p:blipFill>
          <a:blip r:embed="rId7"/>
          <a:stretch>
            <a:fillRect/>
          </a:stretch>
        </p:blipFill>
        <p:spPr>
          <a:xfrm rot="19812816">
            <a:off x="7956426" y="3927585"/>
            <a:ext cx="457200" cy="584200"/>
          </a:xfrm>
          <a:prstGeom prst="rect">
            <a:avLst/>
          </a:prstGeom>
        </p:spPr>
      </p:pic>
      <p:pic>
        <p:nvPicPr>
          <p:cNvPr id="75" name="Picture 74" descr="A cartoon of a cell&#10;&#10;AI-generated content may be incorrect.">
            <a:extLst>
              <a:ext uri="{FF2B5EF4-FFF2-40B4-BE49-F238E27FC236}">
                <a16:creationId xmlns:a16="http://schemas.microsoft.com/office/drawing/2014/main" id="{94A6A866-5A1B-7CE0-3525-F0016F5F3D41}"/>
              </a:ext>
            </a:extLst>
          </p:cNvPr>
          <p:cNvPicPr>
            <a:picLocks noChangeAspect="1"/>
          </p:cNvPicPr>
          <p:nvPr/>
        </p:nvPicPr>
        <p:blipFill>
          <a:blip r:embed="rId8"/>
          <a:stretch>
            <a:fillRect/>
          </a:stretch>
        </p:blipFill>
        <p:spPr>
          <a:xfrm>
            <a:off x="7841521" y="180769"/>
            <a:ext cx="457200" cy="584200"/>
          </a:xfrm>
          <a:prstGeom prst="rect">
            <a:avLst/>
          </a:prstGeom>
        </p:spPr>
      </p:pic>
    </p:spTree>
    <p:extLst>
      <p:ext uri="{BB962C8B-B14F-4D97-AF65-F5344CB8AC3E}">
        <p14:creationId xmlns:p14="http://schemas.microsoft.com/office/powerpoint/2010/main" val="41066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animBg="1"/>
      <p:bldP spid="59" grpId="0" animBg="1"/>
      <p:bldP spid="60"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AE5AAF56-01BD-1E42-8B8C-81F128B09C36}"/>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23AED767-E02D-6FA1-85F7-D8DD118B4AB9}"/>
              </a:ext>
            </a:extLst>
          </p:cNvPr>
          <p:cNvSpPr txBox="1">
            <a:spLocks noGrp="1"/>
          </p:cNvSpPr>
          <p:nvPr>
            <p:ph type="title"/>
          </p:nvPr>
        </p:nvSpPr>
        <p:spPr>
          <a:xfrm flipH="1">
            <a:off x="711539" y="2188792"/>
            <a:ext cx="4676538" cy="841800"/>
          </a:xfrm>
          <a:prstGeom prst="rect">
            <a:avLst/>
          </a:prstGeom>
        </p:spPr>
        <p:txBody>
          <a:bodyPr spcFirstLastPara="1" wrap="square" lIns="91425" tIns="91425" rIns="91425" bIns="91425" anchor="t" anchorCtr="0">
            <a:noAutofit/>
          </a:bodyPr>
          <a:lstStyle/>
          <a:p>
            <a:pPr marL="0" indent="0"/>
            <a:r>
              <a:rPr lang="en-US" dirty="0"/>
              <a:t>SIMULATION FRAMEWORK AND TOOL</a:t>
            </a:r>
          </a:p>
        </p:txBody>
      </p:sp>
      <p:sp>
        <p:nvSpPr>
          <p:cNvPr id="421" name="Google Shape;421;p57">
            <a:extLst>
              <a:ext uri="{FF2B5EF4-FFF2-40B4-BE49-F238E27FC236}">
                <a16:creationId xmlns:a16="http://schemas.microsoft.com/office/drawing/2014/main" id="{EFEDFE23-3810-92E8-C52B-439657E4EBA4}"/>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FAD36699-F89E-57B1-1303-470A2340640D}"/>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ED6E60D2-5247-A4DC-CCED-E83500EA99F5}"/>
              </a:ext>
            </a:extLst>
          </p:cNvPr>
          <p:cNvSpPr>
            <a:spLocks noGrp="1"/>
          </p:cNvSpPr>
          <p:nvPr>
            <p:ph type="sldNum" sz="quarter" idx="12"/>
          </p:nvPr>
        </p:nvSpPr>
        <p:spPr/>
        <p:txBody>
          <a:bodyPr/>
          <a:lstStyle/>
          <a:p>
            <a:fld id="{9BFBF6F3-74E1-C848-B819-E33674367C9C}" type="slidenum">
              <a:rPr lang="en-US" smtClean="0"/>
              <a:t>13</a:t>
            </a:fld>
            <a:endParaRPr lang="en-US"/>
          </a:p>
        </p:txBody>
      </p:sp>
      <p:pic>
        <p:nvPicPr>
          <p:cNvPr id="5" name="Picture 4" descr="A cartoon of a cell&#10;&#10;AI-generated content may be incorrect.">
            <a:extLst>
              <a:ext uri="{FF2B5EF4-FFF2-40B4-BE49-F238E27FC236}">
                <a16:creationId xmlns:a16="http://schemas.microsoft.com/office/drawing/2014/main" id="{2333B8A0-1C67-6BF9-958C-01C15EBBBD23}"/>
              </a:ext>
            </a:extLst>
          </p:cNvPr>
          <p:cNvPicPr>
            <a:picLocks noChangeAspect="1"/>
          </p:cNvPicPr>
          <p:nvPr/>
        </p:nvPicPr>
        <p:blipFill>
          <a:blip r:embed="rId3"/>
          <a:stretch>
            <a:fillRect/>
          </a:stretch>
        </p:blipFill>
        <p:spPr>
          <a:xfrm>
            <a:off x="4538904" y="3553475"/>
            <a:ext cx="457200" cy="584200"/>
          </a:xfrm>
          <a:prstGeom prst="rect">
            <a:avLst/>
          </a:prstGeom>
        </p:spPr>
      </p:pic>
      <p:pic>
        <p:nvPicPr>
          <p:cNvPr id="7" name="Picture 6" descr="A pink and blue diamond shaped object&#10;&#10;AI-generated content may be incorrect.">
            <a:extLst>
              <a:ext uri="{FF2B5EF4-FFF2-40B4-BE49-F238E27FC236}">
                <a16:creationId xmlns:a16="http://schemas.microsoft.com/office/drawing/2014/main" id="{17C1F62D-00DB-3806-54F1-297582C9DA80}"/>
              </a:ext>
            </a:extLst>
          </p:cNvPr>
          <p:cNvPicPr>
            <a:picLocks noChangeAspect="1"/>
          </p:cNvPicPr>
          <p:nvPr/>
        </p:nvPicPr>
        <p:blipFill>
          <a:blip r:embed="rId4"/>
          <a:stretch>
            <a:fillRect/>
          </a:stretch>
        </p:blipFill>
        <p:spPr>
          <a:xfrm rot="2720242">
            <a:off x="1875497" y="4325856"/>
            <a:ext cx="457200" cy="584200"/>
          </a:xfrm>
          <a:prstGeom prst="rect">
            <a:avLst/>
          </a:prstGeom>
        </p:spPr>
      </p:pic>
      <p:pic>
        <p:nvPicPr>
          <p:cNvPr id="9" name="Picture 8" descr="A pink and white object with a black background&#10;&#10;AI-generated content may be incorrect.">
            <a:extLst>
              <a:ext uri="{FF2B5EF4-FFF2-40B4-BE49-F238E27FC236}">
                <a16:creationId xmlns:a16="http://schemas.microsoft.com/office/drawing/2014/main" id="{DFEEA1DD-25A5-EE04-35A3-E3C82F459131}"/>
              </a:ext>
            </a:extLst>
          </p:cNvPr>
          <p:cNvPicPr>
            <a:picLocks noChangeAspect="1"/>
          </p:cNvPicPr>
          <p:nvPr/>
        </p:nvPicPr>
        <p:blipFill>
          <a:blip r:embed="rId5"/>
          <a:stretch>
            <a:fillRect/>
          </a:stretch>
        </p:blipFill>
        <p:spPr>
          <a:xfrm rot="1086939">
            <a:off x="6611847" y="2335877"/>
            <a:ext cx="457200" cy="584200"/>
          </a:xfrm>
          <a:prstGeom prst="rect">
            <a:avLst/>
          </a:prstGeom>
        </p:spPr>
      </p:pic>
      <p:pic>
        <p:nvPicPr>
          <p:cNvPr id="11" name="Picture 10" descr="A purple virus with black lines&#10;&#10;AI-generated content may be incorrect.">
            <a:extLst>
              <a:ext uri="{FF2B5EF4-FFF2-40B4-BE49-F238E27FC236}">
                <a16:creationId xmlns:a16="http://schemas.microsoft.com/office/drawing/2014/main" id="{89F43BE1-A5CE-EDB5-2222-BB882CF4B51D}"/>
              </a:ext>
            </a:extLst>
          </p:cNvPr>
          <p:cNvPicPr>
            <a:picLocks noChangeAspect="1"/>
          </p:cNvPicPr>
          <p:nvPr/>
        </p:nvPicPr>
        <p:blipFill>
          <a:blip r:embed="rId6"/>
          <a:stretch>
            <a:fillRect/>
          </a:stretch>
        </p:blipFill>
        <p:spPr>
          <a:xfrm rot="19189558">
            <a:off x="7621159" y="512182"/>
            <a:ext cx="457200" cy="584200"/>
          </a:xfrm>
          <a:prstGeom prst="rect">
            <a:avLst/>
          </a:prstGeom>
        </p:spPr>
      </p:pic>
      <p:pic>
        <p:nvPicPr>
          <p:cNvPr id="13" name="Picture 12" descr="A green object with purple dots&#10;&#10;AI-generated content may be incorrect.">
            <a:extLst>
              <a:ext uri="{FF2B5EF4-FFF2-40B4-BE49-F238E27FC236}">
                <a16:creationId xmlns:a16="http://schemas.microsoft.com/office/drawing/2014/main" id="{E61649D1-D855-8E6A-5257-6235757D797E}"/>
              </a:ext>
            </a:extLst>
          </p:cNvPr>
          <p:cNvPicPr>
            <a:picLocks noChangeAspect="1"/>
          </p:cNvPicPr>
          <p:nvPr/>
        </p:nvPicPr>
        <p:blipFill>
          <a:blip r:embed="rId7"/>
          <a:stretch>
            <a:fillRect/>
          </a:stretch>
        </p:blipFill>
        <p:spPr>
          <a:xfrm rot="20281128">
            <a:off x="6781678" y="3867616"/>
            <a:ext cx="457200" cy="584200"/>
          </a:xfrm>
          <a:prstGeom prst="rect">
            <a:avLst/>
          </a:prstGeom>
        </p:spPr>
      </p:pic>
      <p:pic>
        <p:nvPicPr>
          <p:cNvPr id="15" name="Picture 14" descr="A green and yellow oval object with orange border&#10;&#10;AI-generated content may be incorrect.">
            <a:extLst>
              <a:ext uri="{FF2B5EF4-FFF2-40B4-BE49-F238E27FC236}">
                <a16:creationId xmlns:a16="http://schemas.microsoft.com/office/drawing/2014/main" id="{09472807-3E6C-2418-EF76-00D5658DF5CA}"/>
              </a:ext>
            </a:extLst>
          </p:cNvPr>
          <p:cNvPicPr>
            <a:picLocks noChangeAspect="1"/>
          </p:cNvPicPr>
          <p:nvPr/>
        </p:nvPicPr>
        <p:blipFill>
          <a:blip r:embed="rId8"/>
          <a:stretch>
            <a:fillRect/>
          </a:stretch>
        </p:blipFill>
        <p:spPr>
          <a:xfrm>
            <a:off x="1646898" y="512182"/>
            <a:ext cx="457200" cy="584200"/>
          </a:xfrm>
          <a:prstGeom prst="rect">
            <a:avLst/>
          </a:prstGeom>
        </p:spPr>
      </p:pic>
      <p:pic>
        <p:nvPicPr>
          <p:cNvPr id="17" name="Picture 16" descr="A blue and black cell&#10;&#10;AI-generated content may be incorrect.">
            <a:extLst>
              <a:ext uri="{FF2B5EF4-FFF2-40B4-BE49-F238E27FC236}">
                <a16:creationId xmlns:a16="http://schemas.microsoft.com/office/drawing/2014/main" id="{BA093A55-A8F8-3CD4-27BA-C81F64D6C61F}"/>
              </a:ext>
            </a:extLst>
          </p:cNvPr>
          <p:cNvPicPr>
            <a:picLocks noChangeAspect="1"/>
          </p:cNvPicPr>
          <p:nvPr/>
        </p:nvPicPr>
        <p:blipFill>
          <a:blip r:embed="rId9"/>
          <a:stretch>
            <a:fillRect/>
          </a:stretch>
        </p:blipFill>
        <p:spPr>
          <a:xfrm rot="7487978">
            <a:off x="4170227" y="1237267"/>
            <a:ext cx="457200" cy="584200"/>
          </a:xfrm>
          <a:prstGeom prst="rect">
            <a:avLst/>
          </a:prstGeom>
        </p:spPr>
      </p:pic>
    </p:spTree>
    <p:extLst>
      <p:ext uri="{BB962C8B-B14F-4D97-AF65-F5344CB8AC3E}">
        <p14:creationId xmlns:p14="http://schemas.microsoft.com/office/powerpoint/2010/main" val="264046945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470066-3859-9038-C275-F0E952B60B6F}"/>
              </a:ext>
            </a:extLst>
          </p:cNvPr>
          <p:cNvSpPr txBox="1">
            <a:spLocks/>
          </p:cNvSpPr>
          <p:nvPr/>
        </p:nvSpPr>
        <p:spPr>
          <a:xfrm>
            <a:off x="311700" y="249590"/>
            <a:ext cx="8520600"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nSpc>
                <a:spcPct val="90000"/>
              </a:lnSpc>
            </a:pPr>
            <a:r>
              <a:rPr lang="en-US" dirty="0"/>
              <a:t>Framework Flowchart</a:t>
            </a:r>
          </a:p>
        </p:txBody>
      </p:sp>
      <p:pic>
        <p:nvPicPr>
          <p:cNvPr id="8" name="Picture 7">
            <a:extLst>
              <a:ext uri="{FF2B5EF4-FFF2-40B4-BE49-F238E27FC236}">
                <a16:creationId xmlns:a16="http://schemas.microsoft.com/office/drawing/2014/main" id="{76E58A3E-616E-CC00-525B-D74E5161D8AB}"/>
              </a:ext>
            </a:extLst>
          </p:cNvPr>
          <p:cNvPicPr>
            <a:picLocks noChangeAspect="1"/>
          </p:cNvPicPr>
          <p:nvPr/>
        </p:nvPicPr>
        <p:blipFill>
          <a:blip r:embed="rId3"/>
          <a:stretch>
            <a:fillRect/>
          </a:stretch>
        </p:blipFill>
        <p:spPr>
          <a:xfrm>
            <a:off x="3296461" y="822290"/>
            <a:ext cx="2551078" cy="4233958"/>
          </a:xfrm>
          <a:prstGeom prst="rect">
            <a:avLst/>
          </a:prstGeom>
          <a:noFill/>
          <a:ln>
            <a:noFill/>
          </a:ln>
        </p:spPr>
      </p:pic>
      <p:sp>
        <p:nvSpPr>
          <p:cNvPr id="9" name="Slide Number Placeholder 3">
            <a:extLst>
              <a:ext uri="{FF2B5EF4-FFF2-40B4-BE49-F238E27FC236}">
                <a16:creationId xmlns:a16="http://schemas.microsoft.com/office/drawing/2014/main" id="{4CF9B285-9817-7097-F258-F0201FD5D204}"/>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14</a:t>
            </a:fld>
            <a:endParaRPr lang="en-US" dirty="0"/>
          </a:p>
        </p:txBody>
      </p:sp>
      <p:pic>
        <p:nvPicPr>
          <p:cNvPr id="10" name="Picture 9" descr="A orange bacteria with black background&#10;&#10;AI-generated content may be incorrect.">
            <a:extLst>
              <a:ext uri="{FF2B5EF4-FFF2-40B4-BE49-F238E27FC236}">
                <a16:creationId xmlns:a16="http://schemas.microsoft.com/office/drawing/2014/main" id="{F04CE442-52DD-CC71-1D48-3FEF80874D71}"/>
              </a:ext>
            </a:extLst>
          </p:cNvPr>
          <p:cNvPicPr>
            <a:picLocks noChangeAspect="1"/>
          </p:cNvPicPr>
          <p:nvPr/>
        </p:nvPicPr>
        <p:blipFill>
          <a:blip r:embed="rId4"/>
          <a:stretch>
            <a:fillRect/>
          </a:stretch>
        </p:blipFill>
        <p:spPr>
          <a:xfrm rot="7783159">
            <a:off x="2212085" y="2939269"/>
            <a:ext cx="457200" cy="584200"/>
          </a:xfrm>
          <a:prstGeom prst="rect">
            <a:avLst/>
          </a:prstGeom>
        </p:spPr>
      </p:pic>
      <p:pic>
        <p:nvPicPr>
          <p:cNvPr id="11" name="Picture 10" descr="A cartoon of a cell&#10;&#10;AI-generated content may be incorrect.">
            <a:extLst>
              <a:ext uri="{FF2B5EF4-FFF2-40B4-BE49-F238E27FC236}">
                <a16:creationId xmlns:a16="http://schemas.microsoft.com/office/drawing/2014/main" id="{948185F6-F0C4-F49F-F2E4-8A6A839B8D36}"/>
              </a:ext>
            </a:extLst>
          </p:cNvPr>
          <p:cNvPicPr>
            <a:picLocks noChangeAspect="1"/>
          </p:cNvPicPr>
          <p:nvPr/>
        </p:nvPicPr>
        <p:blipFill>
          <a:blip r:embed="rId5"/>
          <a:stretch>
            <a:fillRect/>
          </a:stretch>
        </p:blipFill>
        <p:spPr>
          <a:xfrm rot="5083837">
            <a:off x="6487504" y="4475163"/>
            <a:ext cx="457200" cy="584200"/>
          </a:xfrm>
          <a:prstGeom prst="rect">
            <a:avLst/>
          </a:prstGeom>
        </p:spPr>
      </p:pic>
      <p:pic>
        <p:nvPicPr>
          <p:cNvPr id="12" name="Picture 11" descr="A purple object with black background&#10;&#10;AI-generated content may be incorrect.">
            <a:extLst>
              <a:ext uri="{FF2B5EF4-FFF2-40B4-BE49-F238E27FC236}">
                <a16:creationId xmlns:a16="http://schemas.microsoft.com/office/drawing/2014/main" id="{449320AC-DED1-AD8F-3CED-21CEC1719396}"/>
              </a:ext>
            </a:extLst>
          </p:cNvPr>
          <p:cNvPicPr>
            <a:picLocks noChangeAspect="1"/>
          </p:cNvPicPr>
          <p:nvPr/>
        </p:nvPicPr>
        <p:blipFill>
          <a:blip r:embed="rId6"/>
          <a:stretch>
            <a:fillRect/>
          </a:stretch>
        </p:blipFill>
        <p:spPr>
          <a:xfrm rot="3165475">
            <a:off x="498392" y="3828639"/>
            <a:ext cx="457200" cy="584200"/>
          </a:xfrm>
          <a:prstGeom prst="rect">
            <a:avLst/>
          </a:prstGeom>
        </p:spPr>
      </p:pic>
      <p:pic>
        <p:nvPicPr>
          <p:cNvPr id="13" name="Picture 12" descr="A cartoon of a virus&#10;&#10;AI-generated content may be incorrect.">
            <a:extLst>
              <a:ext uri="{FF2B5EF4-FFF2-40B4-BE49-F238E27FC236}">
                <a16:creationId xmlns:a16="http://schemas.microsoft.com/office/drawing/2014/main" id="{5D70F360-5EBD-F63F-DF77-FCD4EE0D5A96}"/>
              </a:ext>
            </a:extLst>
          </p:cNvPr>
          <p:cNvPicPr>
            <a:picLocks noChangeAspect="1"/>
          </p:cNvPicPr>
          <p:nvPr/>
        </p:nvPicPr>
        <p:blipFill>
          <a:blip r:embed="rId7"/>
          <a:stretch>
            <a:fillRect/>
          </a:stretch>
        </p:blipFill>
        <p:spPr>
          <a:xfrm rot="19437124">
            <a:off x="7930032" y="2924771"/>
            <a:ext cx="457200" cy="584200"/>
          </a:xfrm>
          <a:prstGeom prst="rect">
            <a:avLst/>
          </a:prstGeom>
        </p:spPr>
      </p:pic>
      <p:pic>
        <p:nvPicPr>
          <p:cNvPr id="14" name="Picture 13" descr="A pink and white object with a black background&#10;&#10;AI-generated content may be incorrect.">
            <a:extLst>
              <a:ext uri="{FF2B5EF4-FFF2-40B4-BE49-F238E27FC236}">
                <a16:creationId xmlns:a16="http://schemas.microsoft.com/office/drawing/2014/main" id="{D0C044AB-4397-DA37-3FB4-4CA2285A79A7}"/>
              </a:ext>
            </a:extLst>
          </p:cNvPr>
          <p:cNvPicPr>
            <a:picLocks noChangeAspect="1"/>
          </p:cNvPicPr>
          <p:nvPr/>
        </p:nvPicPr>
        <p:blipFill>
          <a:blip r:embed="rId8"/>
          <a:stretch>
            <a:fillRect/>
          </a:stretch>
        </p:blipFill>
        <p:spPr>
          <a:xfrm rot="18675764">
            <a:off x="644251" y="1676805"/>
            <a:ext cx="457200" cy="584200"/>
          </a:xfrm>
          <a:prstGeom prst="rect">
            <a:avLst/>
          </a:prstGeom>
        </p:spPr>
      </p:pic>
      <p:pic>
        <p:nvPicPr>
          <p:cNvPr id="15" name="Picture 14" descr="A yellow and green object&#10;&#10;AI-generated content may be incorrect.">
            <a:extLst>
              <a:ext uri="{FF2B5EF4-FFF2-40B4-BE49-F238E27FC236}">
                <a16:creationId xmlns:a16="http://schemas.microsoft.com/office/drawing/2014/main" id="{023FDFCE-D160-DB5E-C4E9-70A24A6A5C07}"/>
              </a:ext>
            </a:extLst>
          </p:cNvPr>
          <p:cNvPicPr>
            <a:picLocks noChangeAspect="1"/>
          </p:cNvPicPr>
          <p:nvPr/>
        </p:nvPicPr>
        <p:blipFill>
          <a:blip r:embed="rId9"/>
          <a:stretch>
            <a:fillRect/>
          </a:stretch>
        </p:blipFill>
        <p:spPr>
          <a:xfrm>
            <a:off x="1584908" y="707402"/>
            <a:ext cx="457200" cy="584200"/>
          </a:xfrm>
          <a:prstGeom prst="rect">
            <a:avLst/>
          </a:prstGeom>
        </p:spPr>
      </p:pic>
      <p:pic>
        <p:nvPicPr>
          <p:cNvPr id="16" name="Picture 15" descr="A cartoon of a pink object with green spots&#10;&#10;AI-generated content may be incorrect.">
            <a:extLst>
              <a:ext uri="{FF2B5EF4-FFF2-40B4-BE49-F238E27FC236}">
                <a16:creationId xmlns:a16="http://schemas.microsoft.com/office/drawing/2014/main" id="{46DB1916-D58F-696D-B88A-D7E57466BCAB}"/>
              </a:ext>
            </a:extLst>
          </p:cNvPr>
          <p:cNvPicPr>
            <a:picLocks noChangeAspect="1"/>
          </p:cNvPicPr>
          <p:nvPr/>
        </p:nvPicPr>
        <p:blipFill>
          <a:blip r:embed="rId10"/>
          <a:stretch>
            <a:fillRect/>
          </a:stretch>
        </p:blipFill>
        <p:spPr>
          <a:xfrm rot="4788804">
            <a:off x="6783394" y="1061306"/>
            <a:ext cx="457200" cy="584200"/>
          </a:xfrm>
          <a:prstGeom prst="rect">
            <a:avLst/>
          </a:prstGeom>
        </p:spPr>
      </p:pic>
    </p:spTree>
    <p:extLst>
      <p:ext uri="{BB962C8B-B14F-4D97-AF65-F5344CB8AC3E}">
        <p14:creationId xmlns:p14="http://schemas.microsoft.com/office/powerpoint/2010/main" val="2038693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51C4041F-C991-A8B1-4921-2701A8ED07E5}"/>
              </a:ext>
            </a:extLst>
          </p:cNvPr>
          <p:cNvSpPr>
            <a:spLocks noGrp="1"/>
          </p:cNvSpPr>
          <p:nvPr>
            <p:ph type="title"/>
          </p:nvPr>
        </p:nvSpPr>
        <p:spPr>
          <a:xfrm>
            <a:off x="720000" y="445025"/>
            <a:ext cx="7704000" cy="572700"/>
          </a:xfrm>
        </p:spPr>
        <p:txBody>
          <a:bodyPr/>
          <a:lstStyle/>
          <a:p>
            <a:r>
              <a:rPr lang="en-US" dirty="0"/>
              <a:t>GUI Tool</a:t>
            </a:r>
          </a:p>
        </p:txBody>
      </p:sp>
      <p:pic>
        <p:nvPicPr>
          <p:cNvPr id="34" name="Picture 33">
            <a:extLst>
              <a:ext uri="{FF2B5EF4-FFF2-40B4-BE49-F238E27FC236}">
                <a16:creationId xmlns:a16="http://schemas.microsoft.com/office/drawing/2014/main" id="{93CDAC45-7827-CDEE-2FA1-346368C2550F}"/>
              </a:ext>
            </a:extLst>
          </p:cNvPr>
          <p:cNvPicPr>
            <a:picLocks noChangeAspect="1"/>
          </p:cNvPicPr>
          <p:nvPr/>
        </p:nvPicPr>
        <p:blipFill>
          <a:blip r:embed="rId3"/>
          <a:stretch>
            <a:fillRect/>
          </a:stretch>
        </p:blipFill>
        <p:spPr>
          <a:xfrm>
            <a:off x="3141961" y="1118927"/>
            <a:ext cx="3078020" cy="3851824"/>
          </a:xfrm>
          <a:prstGeom prst="rect">
            <a:avLst/>
          </a:prstGeom>
        </p:spPr>
      </p:pic>
      <p:pic>
        <p:nvPicPr>
          <p:cNvPr id="35" name="Picture 34">
            <a:extLst>
              <a:ext uri="{FF2B5EF4-FFF2-40B4-BE49-F238E27FC236}">
                <a16:creationId xmlns:a16="http://schemas.microsoft.com/office/drawing/2014/main" id="{34D192FC-7BF4-A622-30DE-29C23335A7FF}"/>
              </a:ext>
            </a:extLst>
          </p:cNvPr>
          <p:cNvPicPr>
            <a:picLocks noChangeAspect="1"/>
          </p:cNvPicPr>
          <p:nvPr/>
        </p:nvPicPr>
        <p:blipFill>
          <a:blip r:embed="rId4"/>
          <a:stretch>
            <a:fillRect/>
          </a:stretch>
        </p:blipFill>
        <p:spPr>
          <a:xfrm>
            <a:off x="6334122" y="3224018"/>
            <a:ext cx="2361033" cy="1543245"/>
          </a:xfrm>
          <a:prstGeom prst="rect">
            <a:avLst/>
          </a:prstGeom>
        </p:spPr>
      </p:pic>
      <p:pic>
        <p:nvPicPr>
          <p:cNvPr id="36" name="Picture 35">
            <a:extLst>
              <a:ext uri="{FF2B5EF4-FFF2-40B4-BE49-F238E27FC236}">
                <a16:creationId xmlns:a16="http://schemas.microsoft.com/office/drawing/2014/main" id="{8BBF90F1-09CD-0DCF-5DE2-FCD4335B18BD}"/>
              </a:ext>
            </a:extLst>
          </p:cNvPr>
          <p:cNvPicPr>
            <a:picLocks noChangeAspect="1"/>
          </p:cNvPicPr>
          <p:nvPr/>
        </p:nvPicPr>
        <p:blipFill>
          <a:blip r:embed="rId5"/>
          <a:stretch>
            <a:fillRect/>
          </a:stretch>
        </p:blipFill>
        <p:spPr>
          <a:xfrm>
            <a:off x="6402832" y="520567"/>
            <a:ext cx="2006745" cy="757036"/>
          </a:xfrm>
          <a:prstGeom prst="rect">
            <a:avLst/>
          </a:prstGeom>
        </p:spPr>
      </p:pic>
      <p:pic>
        <p:nvPicPr>
          <p:cNvPr id="37" name="Picture 36">
            <a:extLst>
              <a:ext uri="{FF2B5EF4-FFF2-40B4-BE49-F238E27FC236}">
                <a16:creationId xmlns:a16="http://schemas.microsoft.com/office/drawing/2014/main" id="{BE55C9AB-1557-1061-411E-9CB4D70BFB2B}"/>
              </a:ext>
            </a:extLst>
          </p:cNvPr>
          <p:cNvPicPr>
            <a:picLocks noChangeAspect="1"/>
          </p:cNvPicPr>
          <p:nvPr/>
        </p:nvPicPr>
        <p:blipFill>
          <a:blip r:embed="rId6"/>
          <a:stretch>
            <a:fillRect/>
          </a:stretch>
        </p:blipFill>
        <p:spPr>
          <a:xfrm>
            <a:off x="7043119" y="871043"/>
            <a:ext cx="1652036" cy="765282"/>
          </a:xfrm>
          <a:prstGeom prst="rect">
            <a:avLst/>
          </a:prstGeom>
        </p:spPr>
      </p:pic>
      <p:pic>
        <p:nvPicPr>
          <p:cNvPr id="38" name="Picture 37">
            <a:extLst>
              <a:ext uri="{FF2B5EF4-FFF2-40B4-BE49-F238E27FC236}">
                <a16:creationId xmlns:a16="http://schemas.microsoft.com/office/drawing/2014/main" id="{57FD0C6E-D0ED-FB75-20A9-3324C45AFBAF}"/>
              </a:ext>
            </a:extLst>
          </p:cNvPr>
          <p:cNvPicPr>
            <a:picLocks noChangeAspect="1"/>
          </p:cNvPicPr>
          <p:nvPr/>
        </p:nvPicPr>
        <p:blipFill>
          <a:blip r:embed="rId7"/>
          <a:stretch>
            <a:fillRect/>
          </a:stretch>
        </p:blipFill>
        <p:spPr>
          <a:xfrm>
            <a:off x="79713" y="520567"/>
            <a:ext cx="1702805" cy="788799"/>
          </a:xfrm>
          <a:prstGeom prst="rect">
            <a:avLst/>
          </a:prstGeom>
        </p:spPr>
      </p:pic>
      <p:pic>
        <p:nvPicPr>
          <p:cNvPr id="39" name="Picture 38">
            <a:extLst>
              <a:ext uri="{FF2B5EF4-FFF2-40B4-BE49-F238E27FC236}">
                <a16:creationId xmlns:a16="http://schemas.microsoft.com/office/drawing/2014/main" id="{3AC38A34-B4F2-D567-DA96-80B3AF84E014}"/>
              </a:ext>
            </a:extLst>
          </p:cNvPr>
          <p:cNvPicPr>
            <a:picLocks noChangeAspect="1"/>
          </p:cNvPicPr>
          <p:nvPr/>
        </p:nvPicPr>
        <p:blipFill>
          <a:blip r:embed="rId8"/>
          <a:stretch>
            <a:fillRect/>
          </a:stretch>
        </p:blipFill>
        <p:spPr>
          <a:xfrm>
            <a:off x="720000" y="868680"/>
            <a:ext cx="1702805" cy="788799"/>
          </a:xfrm>
          <a:prstGeom prst="rect">
            <a:avLst/>
          </a:prstGeom>
        </p:spPr>
      </p:pic>
      <p:pic>
        <p:nvPicPr>
          <p:cNvPr id="40" name="Picture 39">
            <a:extLst>
              <a:ext uri="{FF2B5EF4-FFF2-40B4-BE49-F238E27FC236}">
                <a16:creationId xmlns:a16="http://schemas.microsoft.com/office/drawing/2014/main" id="{ED484EFD-28B5-0DF8-F90E-A50511FFB420}"/>
              </a:ext>
            </a:extLst>
          </p:cNvPr>
          <p:cNvPicPr>
            <a:picLocks noChangeAspect="1"/>
          </p:cNvPicPr>
          <p:nvPr/>
        </p:nvPicPr>
        <p:blipFill>
          <a:blip r:embed="rId9"/>
          <a:stretch>
            <a:fillRect/>
          </a:stretch>
        </p:blipFill>
        <p:spPr>
          <a:xfrm>
            <a:off x="1360287" y="1216793"/>
            <a:ext cx="1702805" cy="788799"/>
          </a:xfrm>
          <a:prstGeom prst="rect">
            <a:avLst/>
          </a:prstGeom>
        </p:spPr>
      </p:pic>
      <p:pic>
        <p:nvPicPr>
          <p:cNvPr id="41" name="Picture 40">
            <a:extLst>
              <a:ext uri="{FF2B5EF4-FFF2-40B4-BE49-F238E27FC236}">
                <a16:creationId xmlns:a16="http://schemas.microsoft.com/office/drawing/2014/main" id="{316D8A96-F206-C32E-4A27-F5C3468D2521}"/>
              </a:ext>
            </a:extLst>
          </p:cNvPr>
          <p:cNvPicPr>
            <a:picLocks noChangeAspect="1"/>
          </p:cNvPicPr>
          <p:nvPr/>
        </p:nvPicPr>
        <p:blipFill>
          <a:blip r:embed="rId10"/>
          <a:stretch>
            <a:fillRect/>
          </a:stretch>
        </p:blipFill>
        <p:spPr>
          <a:xfrm>
            <a:off x="305769" y="3506912"/>
            <a:ext cx="2016356" cy="1543245"/>
          </a:xfrm>
          <a:prstGeom prst="rect">
            <a:avLst/>
          </a:prstGeom>
        </p:spPr>
      </p:pic>
      <p:pic>
        <p:nvPicPr>
          <p:cNvPr id="42" name="Picture 41">
            <a:extLst>
              <a:ext uri="{FF2B5EF4-FFF2-40B4-BE49-F238E27FC236}">
                <a16:creationId xmlns:a16="http://schemas.microsoft.com/office/drawing/2014/main" id="{ED04929B-FBDA-B504-904C-FCAA41C0E725}"/>
              </a:ext>
            </a:extLst>
          </p:cNvPr>
          <p:cNvPicPr>
            <a:picLocks noChangeAspect="1"/>
          </p:cNvPicPr>
          <p:nvPr/>
        </p:nvPicPr>
        <p:blipFill>
          <a:blip r:embed="rId11"/>
          <a:stretch>
            <a:fillRect/>
          </a:stretch>
        </p:blipFill>
        <p:spPr>
          <a:xfrm>
            <a:off x="-17167" y="2117804"/>
            <a:ext cx="1898309" cy="879364"/>
          </a:xfrm>
          <a:prstGeom prst="rect">
            <a:avLst/>
          </a:prstGeom>
        </p:spPr>
      </p:pic>
      <p:pic>
        <p:nvPicPr>
          <p:cNvPr id="43" name="Picture 42">
            <a:extLst>
              <a:ext uri="{FF2B5EF4-FFF2-40B4-BE49-F238E27FC236}">
                <a16:creationId xmlns:a16="http://schemas.microsoft.com/office/drawing/2014/main" id="{E5F083BA-D941-7F79-5EB1-C9F7F4D30B45}"/>
              </a:ext>
            </a:extLst>
          </p:cNvPr>
          <p:cNvPicPr>
            <a:picLocks noChangeAspect="1"/>
          </p:cNvPicPr>
          <p:nvPr/>
        </p:nvPicPr>
        <p:blipFill>
          <a:blip r:embed="rId12"/>
          <a:stretch>
            <a:fillRect/>
          </a:stretch>
        </p:blipFill>
        <p:spPr>
          <a:xfrm>
            <a:off x="681618" y="2515336"/>
            <a:ext cx="1898309" cy="879364"/>
          </a:xfrm>
          <a:prstGeom prst="rect">
            <a:avLst/>
          </a:prstGeom>
        </p:spPr>
      </p:pic>
      <p:pic>
        <p:nvPicPr>
          <p:cNvPr id="44" name="Picture 43">
            <a:extLst>
              <a:ext uri="{FF2B5EF4-FFF2-40B4-BE49-F238E27FC236}">
                <a16:creationId xmlns:a16="http://schemas.microsoft.com/office/drawing/2014/main" id="{2DEA2845-63B0-C507-BD3D-AF62DC6168D6}"/>
              </a:ext>
            </a:extLst>
          </p:cNvPr>
          <p:cNvPicPr>
            <a:picLocks noChangeAspect="1"/>
          </p:cNvPicPr>
          <p:nvPr/>
        </p:nvPicPr>
        <p:blipFill>
          <a:blip r:embed="rId13"/>
          <a:stretch>
            <a:fillRect/>
          </a:stretch>
        </p:blipFill>
        <p:spPr>
          <a:xfrm>
            <a:off x="6402832" y="2117804"/>
            <a:ext cx="2749759" cy="879364"/>
          </a:xfrm>
          <a:prstGeom prst="rect">
            <a:avLst/>
          </a:prstGeom>
        </p:spPr>
      </p:pic>
      <p:sp>
        <p:nvSpPr>
          <p:cNvPr id="45" name="Slide Number Placeholder 3">
            <a:extLst>
              <a:ext uri="{FF2B5EF4-FFF2-40B4-BE49-F238E27FC236}">
                <a16:creationId xmlns:a16="http://schemas.microsoft.com/office/drawing/2014/main" id="{6232AA27-5C82-4C20-2E10-F0D662BEDCA5}"/>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15</a:t>
            </a:fld>
            <a:endParaRPr lang="en-US" dirty="0"/>
          </a:p>
        </p:txBody>
      </p:sp>
      <p:pic>
        <p:nvPicPr>
          <p:cNvPr id="46" name="Picture 45" descr="A pink and white virus with black lines&#10;&#10;AI-generated content may be incorrect.">
            <a:extLst>
              <a:ext uri="{FF2B5EF4-FFF2-40B4-BE49-F238E27FC236}">
                <a16:creationId xmlns:a16="http://schemas.microsoft.com/office/drawing/2014/main" id="{9081A6EE-F374-538A-7229-069F6472FE51}"/>
              </a:ext>
            </a:extLst>
          </p:cNvPr>
          <p:cNvPicPr>
            <a:picLocks noChangeAspect="1"/>
          </p:cNvPicPr>
          <p:nvPr/>
        </p:nvPicPr>
        <p:blipFill>
          <a:blip r:embed="rId14"/>
          <a:stretch>
            <a:fillRect/>
          </a:stretch>
        </p:blipFill>
        <p:spPr>
          <a:xfrm>
            <a:off x="2655559" y="4114275"/>
            <a:ext cx="457200" cy="584200"/>
          </a:xfrm>
          <a:prstGeom prst="rect">
            <a:avLst/>
          </a:prstGeom>
        </p:spPr>
      </p:pic>
      <p:pic>
        <p:nvPicPr>
          <p:cNvPr id="47" name="Picture 46" descr="A pink and white object with a black background&#10;&#10;AI-generated content may be incorrect.">
            <a:extLst>
              <a:ext uri="{FF2B5EF4-FFF2-40B4-BE49-F238E27FC236}">
                <a16:creationId xmlns:a16="http://schemas.microsoft.com/office/drawing/2014/main" id="{9A4237E4-5AE4-3848-7996-8FC0572F8C4C}"/>
              </a:ext>
            </a:extLst>
          </p:cNvPr>
          <p:cNvPicPr>
            <a:picLocks noChangeAspect="1"/>
          </p:cNvPicPr>
          <p:nvPr/>
        </p:nvPicPr>
        <p:blipFill>
          <a:blip r:embed="rId15"/>
          <a:stretch>
            <a:fillRect/>
          </a:stretch>
        </p:blipFill>
        <p:spPr>
          <a:xfrm>
            <a:off x="3063092" y="122849"/>
            <a:ext cx="457200" cy="584200"/>
          </a:xfrm>
          <a:prstGeom prst="rect">
            <a:avLst/>
          </a:prstGeom>
        </p:spPr>
      </p:pic>
      <p:pic>
        <p:nvPicPr>
          <p:cNvPr id="48" name="Picture 47" descr="A cartoon of a pink object with green spots&#10;&#10;AI-generated content may be incorrect.">
            <a:extLst>
              <a:ext uri="{FF2B5EF4-FFF2-40B4-BE49-F238E27FC236}">
                <a16:creationId xmlns:a16="http://schemas.microsoft.com/office/drawing/2014/main" id="{705CA7F6-26A9-12CB-0B66-3406A7006EB7}"/>
              </a:ext>
            </a:extLst>
          </p:cNvPr>
          <p:cNvPicPr>
            <a:picLocks noChangeAspect="1"/>
          </p:cNvPicPr>
          <p:nvPr/>
        </p:nvPicPr>
        <p:blipFill>
          <a:blip r:embed="rId16"/>
          <a:stretch>
            <a:fillRect/>
          </a:stretch>
        </p:blipFill>
        <p:spPr>
          <a:xfrm>
            <a:off x="6457950" y="1466982"/>
            <a:ext cx="457200" cy="584200"/>
          </a:xfrm>
          <a:prstGeom prst="rect">
            <a:avLst/>
          </a:prstGeom>
        </p:spPr>
      </p:pic>
    </p:spTree>
    <p:extLst>
      <p:ext uri="{BB962C8B-B14F-4D97-AF65-F5344CB8AC3E}">
        <p14:creationId xmlns:p14="http://schemas.microsoft.com/office/powerpoint/2010/main" val="2862013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C7FCD-5400-D9FF-0869-D57E5B2D6EEE}"/>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5A839C85-AF0B-AA68-DFD8-A8D93B2BB3FF}"/>
              </a:ext>
            </a:extLst>
          </p:cNvPr>
          <p:cNvSpPr>
            <a:spLocks noGrp="1"/>
          </p:cNvSpPr>
          <p:nvPr>
            <p:ph type="title"/>
          </p:nvPr>
        </p:nvSpPr>
        <p:spPr>
          <a:xfrm>
            <a:off x="720000" y="197197"/>
            <a:ext cx="7704000" cy="572700"/>
          </a:xfrm>
        </p:spPr>
        <p:txBody>
          <a:bodyPr/>
          <a:lstStyle/>
          <a:p>
            <a:r>
              <a:rPr lang="en-US" dirty="0"/>
              <a:t>ODE Code</a:t>
            </a:r>
            <a:br>
              <a:rPr lang="en-US" dirty="0"/>
            </a:br>
            <a:endParaRPr lang="en-US" dirty="0"/>
          </a:p>
        </p:txBody>
      </p:sp>
      <p:pic>
        <p:nvPicPr>
          <p:cNvPr id="18" name="Picture 17">
            <a:extLst>
              <a:ext uri="{FF2B5EF4-FFF2-40B4-BE49-F238E27FC236}">
                <a16:creationId xmlns:a16="http://schemas.microsoft.com/office/drawing/2014/main" id="{C3E3680D-5BE6-1D62-256D-123DDD2D7417}"/>
              </a:ext>
            </a:extLst>
          </p:cNvPr>
          <p:cNvPicPr>
            <a:picLocks noChangeAspect="1"/>
          </p:cNvPicPr>
          <p:nvPr/>
        </p:nvPicPr>
        <p:blipFill>
          <a:blip r:embed="rId3"/>
          <a:srcRect r="909" b="82393"/>
          <a:stretch/>
        </p:blipFill>
        <p:spPr>
          <a:xfrm>
            <a:off x="41328" y="769897"/>
            <a:ext cx="9025193" cy="1956678"/>
          </a:xfrm>
          <a:prstGeom prst="rect">
            <a:avLst/>
          </a:prstGeom>
        </p:spPr>
      </p:pic>
      <p:pic>
        <p:nvPicPr>
          <p:cNvPr id="19" name="Picture 18">
            <a:extLst>
              <a:ext uri="{FF2B5EF4-FFF2-40B4-BE49-F238E27FC236}">
                <a16:creationId xmlns:a16="http://schemas.microsoft.com/office/drawing/2014/main" id="{2AAEF1CA-C202-4C2A-2D80-FBB110E34A9F}"/>
              </a:ext>
            </a:extLst>
          </p:cNvPr>
          <p:cNvPicPr>
            <a:picLocks noChangeAspect="1"/>
          </p:cNvPicPr>
          <p:nvPr/>
        </p:nvPicPr>
        <p:blipFill>
          <a:blip r:embed="rId3"/>
          <a:srcRect l="1" t="77634" r="32824" b="1713"/>
          <a:stretch/>
        </p:blipFill>
        <p:spPr>
          <a:xfrm>
            <a:off x="41329" y="2867329"/>
            <a:ext cx="6166495" cy="2313365"/>
          </a:xfrm>
          <a:prstGeom prst="rect">
            <a:avLst/>
          </a:prstGeom>
        </p:spPr>
      </p:pic>
      <p:sp>
        <p:nvSpPr>
          <p:cNvPr id="20" name="Slide Number Placeholder 4">
            <a:extLst>
              <a:ext uri="{FF2B5EF4-FFF2-40B4-BE49-F238E27FC236}">
                <a16:creationId xmlns:a16="http://schemas.microsoft.com/office/drawing/2014/main" id="{0C35C602-A553-A453-4E6A-68DEEE247196}"/>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16</a:t>
            </a:fld>
            <a:endParaRPr lang="en-US" dirty="0"/>
          </a:p>
        </p:txBody>
      </p:sp>
      <p:pic>
        <p:nvPicPr>
          <p:cNvPr id="21" name="Picture 20" descr="A green bacteria with black background&#10;&#10;AI-generated content may be incorrect.">
            <a:extLst>
              <a:ext uri="{FF2B5EF4-FFF2-40B4-BE49-F238E27FC236}">
                <a16:creationId xmlns:a16="http://schemas.microsoft.com/office/drawing/2014/main" id="{D38F7B0F-8465-AB42-ACB0-F7CD60F6F30B}"/>
              </a:ext>
            </a:extLst>
          </p:cNvPr>
          <p:cNvPicPr>
            <a:picLocks noChangeAspect="1"/>
          </p:cNvPicPr>
          <p:nvPr/>
        </p:nvPicPr>
        <p:blipFill>
          <a:blip r:embed="rId4"/>
          <a:stretch>
            <a:fillRect/>
          </a:stretch>
        </p:blipFill>
        <p:spPr>
          <a:xfrm rot="3487594">
            <a:off x="6104287" y="4313507"/>
            <a:ext cx="457200" cy="584200"/>
          </a:xfrm>
          <a:prstGeom prst="rect">
            <a:avLst/>
          </a:prstGeom>
        </p:spPr>
      </p:pic>
      <p:pic>
        <p:nvPicPr>
          <p:cNvPr id="22" name="Picture 21" descr="A cartoon of a cell&#10;&#10;AI-generated content may be incorrect.">
            <a:extLst>
              <a:ext uri="{FF2B5EF4-FFF2-40B4-BE49-F238E27FC236}">
                <a16:creationId xmlns:a16="http://schemas.microsoft.com/office/drawing/2014/main" id="{BAFC31D7-3DA9-F8EC-613E-6C6680342741}"/>
              </a:ext>
            </a:extLst>
          </p:cNvPr>
          <p:cNvPicPr>
            <a:picLocks noChangeAspect="1"/>
          </p:cNvPicPr>
          <p:nvPr/>
        </p:nvPicPr>
        <p:blipFill>
          <a:blip r:embed="rId5"/>
          <a:stretch>
            <a:fillRect/>
          </a:stretch>
        </p:blipFill>
        <p:spPr>
          <a:xfrm rot="5171877">
            <a:off x="6473054" y="2858220"/>
            <a:ext cx="457200" cy="584200"/>
          </a:xfrm>
          <a:prstGeom prst="rect">
            <a:avLst/>
          </a:prstGeom>
        </p:spPr>
      </p:pic>
      <p:pic>
        <p:nvPicPr>
          <p:cNvPr id="23" name="Picture 22" descr="A blue and white object with a black background&#10;&#10;AI-generated content may be incorrect.">
            <a:extLst>
              <a:ext uri="{FF2B5EF4-FFF2-40B4-BE49-F238E27FC236}">
                <a16:creationId xmlns:a16="http://schemas.microsoft.com/office/drawing/2014/main" id="{F510A9DC-8979-CDFC-AB0E-12A247522BDC}"/>
              </a:ext>
            </a:extLst>
          </p:cNvPr>
          <p:cNvPicPr>
            <a:picLocks noChangeAspect="1"/>
          </p:cNvPicPr>
          <p:nvPr/>
        </p:nvPicPr>
        <p:blipFill>
          <a:blip r:embed="rId6"/>
          <a:stretch>
            <a:fillRect/>
          </a:stretch>
        </p:blipFill>
        <p:spPr>
          <a:xfrm rot="1804092">
            <a:off x="1609626" y="0"/>
            <a:ext cx="457200" cy="584200"/>
          </a:xfrm>
          <a:prstGeom prst="rect">
            <a:avLst/>
          </a:prstGeom>
        </p:spPr>
      </p:pic>
      <p:pic>
        <p:nvPicPr>
          <p:cNvPr id="24" name="Picture 23" descr="A close up of a logo&#10;&#10;AI-generated content may be incorrect.">
            <a:extLst>
              <a:ext uri="{FF2B5EF4-FFF2-40B4-BE49-F238E27FC236}">
                <a16:creationId xmlns:a16="http://schemas.microsoft.com/office/drawing/2014/main" id="{4037F5F7-42E1-3146-9EA5-46C7D78AF10A}"/>
              </a:ext>
            </a:extLst>
          </p:cNvPr>
          <p:cNvPicPr>
            <a:picLocks noChangeAspect="1"/>
          </p:cNvPicPr>
          <p:nvPr/>
        </p:nvPicPr>
        <p:blipFill>
          <a:blip r:embed="rId7"/>
          <a:stretch>
            <a:fillRect/>
          </a:stretch>
        </p:blipFill>
        <p:spPr>
          <a:xfrm>
            <a:off x="7997437" y="31099"/>
            <a:ext cx="457200" cy="584200"/>
          </a:xfrm>
          <a:prstGeom prst="rect">
            <a:avLst/>
          </a:prstGeom>
        </p:spPr>
      </p:pic>
      <p:pic>
        <p:nvPicPr>
          <p:cNvPr id="25" name="Picture 24" descr="A cartoon of a purple object with orange dots&#10;&#10;AI-generated content may be incorrect.">
            <a:extLst>
              <a:ext uri="{FF2B5EF4-FFF2-40B4-BE49-F238E27FC236}">
                <a16:creationId xmlns:a16="http://schemas.microsoft.com/office/drawing/2014/main" id="{C510808D-7276-8F63-D714-DD5729FDDC98}"/>
              </a:ext>
            </a:extLst>
          </p:cNvPr>
          <p:cNvPicPr>
            <a:picLocks noChangeAspect="1"/>
          </p:cNvPicPr>
          <p:nvPr/>
        </p:nvPicPr>
        <p:blipFill>
          <a:blip r:embed="rId8"/>
          <a:stretch>
            <a:fillRect/>
          </a:stretch>
        </p:blipFill>
        <p:spPr>
          <a:xfrm rot="17940791">
            <a:off x="7893863" y="3199805"/>
            <a:ext cx="457200" cy="584200"/>
          </a:xfrm>
          <a:prstGeom prst="rect">
            <a:avLst/>
          </a:prstGeom>
        </p:spPr>
      </p:pic>
    </p:spTree>
    <p:extLst>
      <p:ext uri="{BB962C8B-B14F-4D97-AF65-F5344CB8AC3E}">
        <p14:creationId xmlns:p14="http://schemas.microsoft.com/office/powerpoint/2010/main" val="153373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0C2B6-502B-E2B3-2F4E-8C8624E01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507B2-BC65-11E9-7D80-98D3B217B7C0}"/>
              </a:ext>
            </a:extLst>
          </p:cNvPr>
          <p:cNvSpPr>
            <a:spLocks noGrp="1"/>
          </p:cNvSpPr>
          <p:nvPr>
            <p:ph type="title"/>
          </p:nvPr>
        </p:nvSpPr>
        <p:spPr>
          <a:xfrm>
            <a:off x="1839176" y="277641"/>
            <a:ext cx="5465647" cy="572700"/>
          </a:xfrm>
        </p:spPr>
        <p:txBody>
          <a:bodyPr/>
          <a:lstStyle/>
          <a:p>
            <a:r>
              <a:rPr lang="en-US" dirty="0"/>
              <a:t>Dashboard - Interactivity</a:t>
            </a:r>
          </a:p>
        </p:txBody>
      </p:sp>
      <p:sp>
        <p:nvSpPr>
          <p:cNvPr id="11" name="Google Shape;434;p59">
            <a:extLst>
              <a:ext uri="{FF2B5EF4-FFF2-40B4-BE49-F238E27FC236}">
                <a16:creationId xmlns:a16="http://schemas.microsoft.com/office/drawing/2014/main" id="{14E87C02-1D59-4A15-AF67-1A78484705E7}"/>
              </a:ext>
            </a:extLst>
          </p:cNvPr>
          <p:cNvSpPr txBox="1">
            <a:spLocks/>
          </p:cNvSpPr>
          <p:nvPr/>
        </p:nvSpPr>
        <p:spPr>
          <a:xfrm>
            <a:off x="-3" y="2440207"/>
            <a:ext cx="9144001" cy="21535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dirty="0">
                <a:latin typeface="Montserrat" pitchFamily="2" charset="77"/>
              </a:rPr>
              <a:t>Selectable dropdowns</a:t>
            </a:r>
          </a:p>
          <a:p>
            <a:pPr algn="ctr"/>
            <a:r>
              <a:rPr lang="en-US" sz="2200" dirty="0">
                <a:latin typeface="Montserrat" pitchFamily="2" charset="77"/>
              </a:rPr>
              <a:t>Change axis-scale</a:t>
            </a:r>
          </a:p>
          <a:p>
            <a:pPr algn="ctr"/>
            <a:r>
              <a:rPr lang="en-US" sz="2200" dirty="0">
                <a:latin typeface="Montserrat" pitchFamily="2" charset="77"/>
              </a:rPr>
              <a:t>Zoom in/out</a:t>
            </a:r>
          </a:p>
          <a:p>
            <a:pPr algn="ctr"/>
            <a:r>
              <a:rPr lang="en-US" sz="2200" dirty="0">
                <a:latin typeface="Montserrat" pitchFamily="2" charset="77"/>
              </a:rPr>
              <a:t>Change parameter values and settings </a:t>
            </a:r>
          </a:p>
          <a:p>
            <a:pPr algn="ctr"/>
            <a:r>
              <a:rPr lang="en-US" sz="2200" dirty="0">
                <a:latin typeface="Montserrat" pitchFamily="2" charset="77"/>
              </a:rPr>
              <a:t>Iterate over a range, or a specific set of parameter values</a:t>
            </a:r>
          </a:p>
          <a:p>
            <a:pPr algn="ctr"/>
            <a:r>
              <a:rPr lang="en-US" sz="2200" dirty="0">
                <a:latin typeface="Montserrat" pitchFamily="2" charset="77"/>
              </a:rPr>
              <a:t>And more</a:t>
            </a:r>
          </a:p>
        </p:txBody>
      </p:sp>
      <p:sp>
        <p:nvSpPr>
          <p:cNvPr id="5" name="Google Shape;434;p59">
            <a:extLst>
              <a:ext uri="{FF2B5EF4-FFF2-40B4-BE49-F238E27FC236}">
                <a16:creationId xmlns:a16="http://schemas.microsoft.com/office/drawing/2014/main" id="{9A55005D-96E6-663B-3864-D9A4EBD9F80F}"/>
              </a:ext>
            </a:extLst>
          </p:cNvPr>
          <p:cNvSpPr txBox="1">
            <a:spLocks/>
          </p:cNvSpPr>
          <p:nvPr/>
        </p:nvSpPr>
        <p:spPr>
          <a:xfrm>
            <a:off x="-3" y="1345285"/>
            <a:ext cx="9144001" cy="47777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atin typeface="Montserrat" pitchFamily="2" charset="77"/>
              </a:rPr>
              <a:t>Interactivity comes </a:t>
            </a:r>
            <a:r>
              <a:rPr lang="en-US" sz="2400" b="1" dirty="0">
                <a:latin typeface="Montserrat" pitchFamily="2" charset="77"/>
              </a:rPr>
              <a:t>first</a:t>
            </a:r>
          </a:p>
        </p:txBody>
      </p:sp>
      <p:sp>
        <p:nvSpPr>
          <p:cNvPr id="7" name="Slide Number Placeholder 6">
            <a:extLst>
              <a:ext uri="{FF2B5EF4-FFF2-40B4-BE49-F238E27FC236}">
                <a16:creationId xmlns:a16="http://schemas.microsoft.com/office/drawing/2014/main" id="{DE58DB23-16A7-C7DC-4621-B94B2DAEF9C1}"/>
              </a:ext>
            </a:extLst>
          </p:cNvPr>
          <p:cNvSpPr>
            <a:spLocks noGrp="1"/>
          </p:cNvSpPr>
          <p:nvPr>
            <p:ph type="sldNum" sz="quarter" idx="12"/>
          </p:nvPr>
        </p:nvSpPr>
        <p:spPr/>
        <p:txBody>
          <a:bodyPr/>
          <a:lstStyle/>
          <a:p>
            <a:fld id="{9BFBF6F3-74E1-C848-B819-E33674367C9C}" type="slidenum">
              <a:rPr lang="en-US" smtClean="0"/>
              <a:pPr/>
              <a:t>17</a:t>
            </a:fld>
            <a:endParaRPr lang="en-US" dirty="0"/>
          </a:p>
        </p:txBody>
      </p:sp>
    </p:spTree>
    <p:extLst>
      <p:ext uri="{BB962C8B-B14F-4D97-AF65-F5344CB8AC3E}">
        <p14:creationId xmlns:p14="http://schemas.microsoft.com/office/powerpoint/2010/main" val="14686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2B5A0-C842-0335-0DCA-9A9F17A225D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D992A74-E605-621E-88DF-7EEC6FC43875}"/>
              </a:ext>
            </a:extLst>
          </p:cNvPr>
          <p:cNvSpPr>
            <a:spLocks noGrp="1"/>
          </p:cNvSpPr>
          <p:nvPr>
            <p:ph type="title"/>
          </p:nvPr>
        </p:nvSpPr>
        <p:spPr>
          <a:xfrm>
            <a:off x="720000" y="445025"/>
            <a:ext cx="7704000" cy="572700"/>
          </a:xfrm>
        </p:spPr>
        <p:txBody>
          <a:bodyPr/>
          <a:lstStyle/>
          <a:p>
            <a:r>
              <a:rPr lang="en-US" dirty="0"/>
              <a:t>Dashboard – Plot Basic Graph</a:t>
            </a:r>
          </a:p>
        </p:txBody>
      </p:sp>
      <p:sp>
        <p:nvSpPr>
          <p:cNvPr id="12" name="Slide Number Placeholder 4">
            <a:extLst>
              <a:ext uri="{FF2B5EF4-FFF2-40B4-BE49-F238E27FC236}">
                <a16:creationId xmlns:a16="http://schemas.microsoft.com/office/drawing/2014/main" id="{6F2AAE0A-713C-1010-F312-D5D40D8B694E}"/>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18</a:t>
            </a:fld>
            <a:endParaRPr lang="en-US" dirty="0"/>
          </a:p>
        </p:txBody>
      </p:sp>
      <p:pic>
        <p:nvPicPr>
          <p:cNvPr id="13" name="Picture 12">
            <a:extLst>
              <a:ext uri="{FF2B5EF4-FFF2-40B4-BE49-F238E27FC236}">
                <a16:creationId xmlns:a16="http://schemas.microsoft.com/office/drawing/2014/main" id="{4AA78FE0-6ECC-FA2B-C8FB-72FF3AB83962}"/>
              </a:ext>
            </a:extLst>
          </p:cNvPr>
          <p:cNvPicPr>
            <a:picLocks noChangeAspect="1"/>
          </p:cNvPicPr>
          <p:nvPr/>
        </p:nvPicPr>
        <p:blipFill>
          <a:blip r:embed="rId3"/>
          <a:stretch>
            <a:fillRect/>
          </a:stretch>
        </p:blipFill>
        <p:spPr>
          <a:xfrm>
            <a:off x="0" y="1029007"/>
            <a:ext cx="9144000" cy="1746371"/>
          </a:xfrm>
          <a:prstGeom prst="rect">
            <a:avLst/>
          </a:prstGeom>
        </p:spPr>
      </p:pic>
      <p:pic>
        <p:nvPicPr>
          <p:cNvPr id="14" name="Picture 13">
            <a:extLst>
              <a:ext uri="{FF2B5EF4-FFF2-40B4-BE49-F238E27FC236}">
                <a16:creationId xmlns:a16="http://schemas.microsoft.com/office/drawing/2014/main" id="{8398B4DE-61C9-2D2A-36CF-79D895889BDB}"/>
              </a:ext>
            </a:extLst>
          </p:cNvPr>
          <p:cNvPicPr>
            <a:picLocks noChangeAspect="1"/>
          </p:cNvPicPr>
          <p:nvPr/>
        </p:nvPicPr>
        <p:blipFill>
          <a:blip r:embed="rId4"/>
          <a:stretch>
            <a:fillRect/>
          </a:stretch>
        </p:blipFill>
        <p:spPr>
          <a:xfrm>
            <a:off x="0" y="2873867"/>
            <a:ext cx="9144000" cy="1647882"/>
          </a:xfrm>
          <a:prstGeom prst="rect">
            <a:avLst/>
          </a:prstGeom>
        </p:spPr>
      </p:pic>
    </p:spTree>
    <p:extLst>
      <p:ext uri="{BB962C8B-B14F-4D97-AF65-F5344CB8AC3E}">
        <p14:creationId xmlns:p14="http://schemas.microsoft.com/office/powerpoint/2010/main" val="1358118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C39D1-846D-728C-DE7B-2F7C6921A5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AC500-701B-52D0-571B-DA230089F910}"/>
              </a:ext>
            </a:extLst>
          </p:cNvPr>
          <p:cNvSpPr>
            <a:spLocks noGrp="1"/>
          </p:cNvSpPr>
          <p:nvPr>
            <p:ph type="title"/>
          </p:nvPr>
        </p:nvSpPr>
        <p:spPr>
          <a:xfrm>
            <a:off x="0" y="327591"/>
            <a:ext cx="9144000" cy="572700"/>
          </a:xfrm>
        </p:spPr>
        <p:txBody>
          <a:bodyPr/>
          <a:lstStyle/>
          <a:p>
            <a:r>
              <a:rPr lang="en-US" dirty="0"/>
              <a:t>Dashboard – Edit Parameters</a:t>
            </a:r>
          </a:p>
        </p:txBody>
      </p:sp>
      <p:pic>
        <p:nvPicPr>
          <p:cNvPr id="5" name="Picture 4">
            <a:extLst>
              <a:ext uri="{FF2B5EF4-FFF2-40B4-BE49-F238E27FC236}">
                <a16:creationId xmlns:a16="http://schemas.microsoft.com/office/drawing/2014/main" id="{3091089B-1240-B6BD-15A4-E929C871706D}"/>
              </a:ext>
            </a:extLst>
          </p:cNvPr>
          <p:cNvPicPr>
            <a:picLocks noChangeAspect="1"/>
          </p:cNvPicPr>
          <p:nvPr/>
        </p:nvPicPr>
        <p:blipFill>
          <a:blip r:embed="rId3"/>
          <a:stretch>
            <a:fillRect/>
          </a:stretch>
        </p:blipFill>
        <p:spPr>
          <a:xfrm>
            <a:off x="1763757" y="1145729"/>
            <a:ext cx="5616486" cy="3670180"/>
          </a:xfrm>
          <a:prstGeom prst="rect">
            <a:avLst/>
          </a:prstGeom>
        </p:spPr>
      </p:pic>
      <p:sp>
        <p:nvSpPr>
          <p:cNvPr id="4" name="Slide Number Placeholder 3">
            <a:extLst>
              <a:ext uri="{FF2B5EF4-FFF2-40B4-BE49-F238E27FC236}">
                <a16:creationId xmlns:a16="http://schemas.microsoft.com/office/drawing/2014/main" id="{93099583-8121-E626-441F-E2095B56804E}"/>
              </a:ext>
            </a:extLst>
          </p:cNvPr>
          <p:cNvSpPr>
            <a:spLocks noGrp="1"/>
          </p:cNvSpPr>
          <p:nvPr>
            <p:ph type="sldNum" sz="quarter" idx="12"/>
          </p:nvPr>
        </p:nvSpPr>
        <p:spPr/>
        <p:txBody>
          <a:bodyPr/>
          <a:lstStyle/>
          <a:p>
            <a:fld id="{9BFBF6F3-74E1-C848-B819-E33674367C9C}" type="slidenum">
              <a:rPr lang="en-US" smtClean="0"/>
              <a:pPr/>
              <a:t>19</a:t>
            </a:fld>
            <a:endParaRPr lang="en-US" dirty="0"/>
          </a:p>
        </p:txBody>
      </p:sp>
    </p:spTree>
    <p:extLst>
      <p:ext uri="{BB962C8B-B14F-4D97-AF65-F5344CB8AC3E}">
        <p14:creationId xmlns:p14="http://schemas.microsoft.com/office/powerpoint/2010/main" val="2814327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DD21E96C-E5FC-229B-39AF-5E687A5B6FD4}"/>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24A998A-A88B-1B88-9BD7-541BA8A956F1}"/>
              </a:ext>
            </a:extLst>
          </p:cNvPr>
          <p:cNvPicPr>
            <a:picLocks noChangeAspect="1"/>
          </p:cNvPicPr>
          <p:nvPr/>
        </p:nvPicPr>
        <p:blipFill>
          <a:blip r:embed="rId3"/>
          <a:stretch>
            <a:fillRect/>
          </a:stretch>
        </p:blipFill>
        <p:spPr>
          <a:xfrm>
            <a:off x="722116" y="1489106"/>
            <a:ext cx="1853223" cy="2571748"/>
          </a:xfrm>
          <a:prstGeom prst="rect">
            <a:avLst/>
          </a:prstGeom>
        </p:spPr>
      </p:pic>
      <p:pic>
        <p:nvPicPr>
          <p:cNvPr id="22" name="Picture 21">
            <a:extLst>
              <a:ext uri="{FF2B5EF4-FFF2-40B4-BE49-F238E27FC236}">
                <a16:creationId xmlns:a16="http://schemas.microsoft.com/office/drawing/2014/main" id="{E599790D-29F6-BE20-4780-B36FF20B542E}"/>
              </a:ext>
            </a:extLst>
          </p:cNvPr>
          <p:cNvPicPr>
            <a:picLocks noChangeAspect="1"/>
          </p:cNvPicPr>
          <p:nvPr/>
        </p:nvPicPr>
        <p:blipFill>
          <a:blip r:embed="rId4"/>
          <a:stretch>
            <a:fillRect/>
          </a:stretch>
        </p:blipFill>
        <p:spPr>
          <a:xfrm>
            <a:off x="5968949" y="1506524"/>
            <a:ext cx="2632979" cy="2571749"/>
          </a:xfrm>
          <a:prstGeom prst="rect">
            <a:avLst/>
          </a:prstGeom>
        </p:spPr>
      </p:pic>
      <p:pic>
        <p:nvPicPr>
          <p:cNvPr id="6" name="Picture 5" descr="A green bacteria with black background&#10;&#10;AI-generated content may be incorrect.">
            <a:extLst>
              <a:ext uri="{FF2B5EF4-FFF2-40B4-BE49-F238E27FC236}">
                <a16:creationId xmlns:a16="http://schemas.microsoft.com/office/drawing/2014/main" id="{CE49DC6F-ADDB-B12F-FF06-799B95D9E306}"/>
              </a:ext>
            </a:extLst>
          </p:cNvPr>
          <p:cNvPicPr>
            <a:picLocks noChangeAspect="1"/>
          </p:cNvPicPr>
          <p:nvPr/>
        </p:nvPicPr>
        <p:blipFill>
          <a:blip r:embed="rId5"/>
          <a:stretch>
            <a:fillRect/>
          </a:stretch>
        </p:blipFill>
        <p:spPr>
          <a:xfrm rot="3502052">
            <a:off x="5988372" y="153884"/>
            <a:ext cx="457200" cy="584200"/>
          </a:xfrm>
          <a:prstGeom prst="rect">
            <a:avLst/>
          </a:prstGeom>
        </p:spPr>
      </p:pic>
      <p:pic>
        <p:nvPicPr>
          <p:cNvPr id="10" name="Picture 9" descr="A cartoon of a sponge&#10;&#10;AI-generated content may be incorrect.">
            <a:extLst>
              <a:ext uri="{FF2B5EF4-FFF2-40B4-BE49-F238E27FC236}">
                <a16:creationId xmlns:a16="http://schemas.microsoft.com/office/drawing/2014/main" id="{B7C118CF-94EF-F7F1-803E-B11EE465B91E}"/>
              </a:ext>
            </a:extLst>
          </p:cNvPr>
          <p:cNvPicPr>
            <a:picLocks noChangeAspect="1"/>
          </p:cNvPicPr>
          <p:nvPr/>
        </p:nvPicPr>
        <p:blipFill>
          <a:blip r:embed="rId6"/>
          <a:stretch>
            <a:fillRect/>
          </a:stretch>
        </p:blipFill>
        <p:spPr>
          <a:xfrm rot="15278901">
            <a:off x="1102195" y="4510442"/>
            <a:ext cx="457200" cy="584200"/>
          </a:xfrm>
          <a:prstGeom prst="rect">
            <a:avLst/>
          </a:prstGeom>
        </p:spPr>
      </p:pic>
      <p:pic>
        <p:nvPicPr>
          <p:cNvPr id="12" name="Picture 11" descr="A cartoon of a virus&#10;&#10;AI-generated content may be incorrect.">
            <a:extLst>
              <a:ext uri="{FF2B5EF4-FFF2-40B4-BE49-F238E27FC236}">
                <a16:creationId xmlns:a16="http://schemas.microsoft.com/office/drawing/2014/main" id="{534E7310-D462-8E5B-2CE9-DB9FBF27AC77}"/>
              </a:ext>
            </a:extLst>
          </p:cNvPr>
          <p:cNvPicPr>
            <a:picLocks noChangeAspect="1"/>
          </p:cNvPicPr>
          <p:nvPr/>
        </p:nvPicPr>
        <p:blipFill>
          <a:blip r:embed="rId7"/>
          <a:stretch>
            <a:fillRect/>
          </a:stretch>
        </p:blipFill>
        <p:spPr>
          <a:xfrm rot="1480329">
            <a:off x="163854" y="2985248"/>
            <a:ext cx="457200" cy="584200"/>
          </a:xfrm>
          <a:prstGeom prst="rect">
            <a:avLst/>
          </a:prstGeom>
        </p:spPr>
      </p:pic>
      <p:pic>
        <p:nvPicPr>
          <p:cNvPr id="14" name="Picture 13" descr="A cartoon of a virus&#10;&#10;AI-generated content may be incorrect.">
            <a:extLst>
              <a:ext uri="{FF2B5EF4-FFF2-40B4-BE49-F238E27FC236}">
                <a16:creationId xmlns:a16="http://schemas.microsoft.com/office/drawing/2014/main" id="{2EF05ACE-F778-05D1-9109-A3886FC98077}"/>
              </a:ext>
            </a:extLst>
          </p:cNvPr>
          <p:cNvPicPr>
            <a:picLocks noChangeAspect="1"/>
          </p:cNvPicPr>
          <p:nvPr/>
        </p:nvPicPr>
        <p:blipFill>
          <a:blip r:embed="rId8"/>
          <a:stretch>
            <a:fillRect/>
          </a:stretch>
        </p:blipFill>
        <p:spPr>
          <a:xfrm rot="20522501">
            <a:off x="8480422" y="3415749"/>
            <a:ext cx="457200" cy="584200"/>
          </a:xfrm>
          <a:prstGeom prst="rect">
            <a:avLst/>
          </a:prstGeom>
        </p:spPr>
      </p:pic>
      <p:pic>
        <p:nvPicPr>
          <p:cNvPr id="16" name="Picture 15" descr="A pink and blue diamond shaped object&#10;&#10;AI-generated content may be incorrect.">
            <a:extLst>
              <a:ext uri="{FF2B5EF4-FFF2-40B4-BE49-F238E27FC236}">
                <a16:creationId xmlns:a16="http://schemas.microsoft.com/office/drawing/2014/main" id="{AAEC9073-8988-A49C-9A48-AAB0B54BE2E9}"/>
              </a:ext>
            </a:extLst>
          </p:cNvPr>
          <p:cNvPicPr>
            <a:picLocks noChangeAspect="1"/>
          </p:cNvPicPr>
          <p:nvPr/>
        </p:nvPicPr>
        <p:blipFill>
          <a:blip r:embed="rId9"/>
          <a:stretch>
            <a:fillRect/>
          </a:stretch>
        </p:blipFill>
        <p:spPr>
          <a:xfrm rot="850953">
            <a:off x="790678" y="451340"/>
            <a:ext cx="457200" cy="584200"/>
          </a:xfrm>
          <a:prstGeom prst="rect">
            <a:avLst/>
          </a:prstGeom>
        </p:spPr>
      </p:pic>
      <p:pic>
        <p:nvPicPr>
          <p:cNvPr id="19" name="Picture 18" descr="A cartoon of a pink object with green spots&#10;&#10;AI-generated content may be incorrect.">
            <a:extLst>
              <a:ext uri="{FF2B5EF4-FFF2-40B4-BE49-F238E27FC236}">
                <a16:creationId xmlns:a16="http://schemas.microsoft.com/office/drawing/2014/main" id="{C228FF25-1F95-5506-2795-0B6CF4F265EA}"/>
              </a:ext>
            </a:extLst>
          </p:cNvPr>
          <p:cNvPicPr>
            <a:picLocks noChangeAspect="1"/>
          </p:cNvPicPr>
          <p:nvPr/>
        </p:nvPicPr>
        <p:blipFill>
          <a:blip r:embed="rId10"/>
          <a:stretch>
            <a:fillRect/>
          </a:stretch>
        </p:blipFill>
        <p:spPr>
          <a:xfrm rot="18217311">
            <a:off x="8445541" y="655753"/>
            <a:ext cx="457200" cy="584200"/>
          </a:xfrm>
          <a:prstGeom prst="rect">
            <a:avLst/>
          </a:prstGeom>
        </p:spPr>
      </p:pic>
      <p:sp>
        <p:nvSpPr>
          <p:cNvPr id="20" name="Google Shape;420;p57">
            <a:extLst>
              <a:ext uri="{FF2B5EF4-FFF2-40B4-BE49-F238E27FC236}">
                <a16:creationId xmlns:a16="http://schemas.microsoft.com/office/drawing/2014/main" id="{CB9CFE7E-527D-C433-1F3F-CFC439E75663}"/>
              </a:ext>
            </a:extLst>
          </p:cNvPr>
          <p:cNvSpPr txBox="1">
            <a:spLocks/>
          </p:cNvSpPr>
          <p:nvPr/>
        </p:nvSpPr>
        <p:spPr>
          <a:xfrm flipH="1">
            <a:off x="1941859" y="489896"/>
            <a:ext cx="5279092" cy="5552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8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n-US" sz="2800" dirty="0"/>
              <a:t>Phage Biology</a:t>
            </a:r>
          </a:p>
        </p:txBody>
      </p:sp>
      <p:sp>
        <p:nvSpPr>
          <p:cNvPr id="3" name="Slide Number Placeholder 2">
            <a:extLst>
              <a:ext uri="{FF2B5EF4-FFF2-40B4-BE49-F238E27FC236}">
                <a16:creationId xmlns:a16="http://schemas.microsoft.com/office/drawing/2014/main" id="{5B58178C-2FA6-7630-744A-93AA260DC2B6}"/>
              </a:ext>
            </a:extLst>
          </p:cNvPr>
          <p:cNvSpPr>
            <a:spLocks noGrp="1"/>
          </p:cNvSpPr>
          <p:nvPr>
            <p:ph type="sldNum" sz="quarter" idx="12"/>
          </p:nvPr>
        </p:nvSpPr>
        <p:spPr/>
        <p:txBody>
          <a:bodyPr/>
          <a:lstStyle/>
          <a:p>
            <a:fld id="{9BFBF6F3-74E1-C848-B819-E33674367C9C}" type="slidenum">
              <a:rPr lang="en-US" smtClean="0"/>
              <a:t>2</a:t>
            </a:fld>
            <a:endParaRPr lang="en-US" dirty="0"/>
          </a:p>
        </p:txBody>
      </p:sp>
      <p:sp>
        <p:nvSpPr>
          <p:cNvPr id="2" name="TextBox 1">
            <a:extLst>
              <a:ext uri="{FF2B5EF4-FFF2-40B4-BE49-F238E27FC236}">
                <a16:creationId xmlns:a16="http://schemas.microsoft.com/office/drawing/2014/main" id="{3D12EBA8-E3A8-01CF-A113-F51E61729A4A}"/>
              </a:ext>
            </a:extLst>
          </p:cNvPr>
          <p:cNvSpPr txBox="1"/>
          <p:nvPr/>
        </p:nvSpPr>
        <p:spPr>
          <a:xfrm>
            <a:off x="1129193" y="4159536"/>
            <a:ext cx="1039067" cy="307777"/>
          </a:xfrm>
          <a:prstGeom prst="rect">
            <a:avLst/>
          </a:prstGeom>
          <a:noFill/>
        </p:spPr>
        <p:txBody>
          <a:bodyPr wrap="none" rtlCol="0">
            <a:spAutoFit/>
          </a:bodyPr>
          <a:lstStyle/>
          <a:p>
            <a:r>
              <a:rPr lang="en-US" dirty="0"/>
              <a:t>27-190 nm</a:t>
            </a:r>
          </a:p>
        </p:txBody>
      </p:sp>
      <p:sp>
        <p:nvSpPr>
          <p:cNvPr id="4" name="TextBox 3">
            <a:extLst>
              <a:ext uri="{FF2B5EF4-FFF2-40B4-BE49-F238E27FC236}">
                <a16:creationId xmlns:a16="http://schemas.microsoft.com/office/drawing/2014/main" id="{58FBC6EC-9C4E-5CF0-8999-C26CAAD1FEC3}"/>
              </a:ext>
            </a:extLst>
          </p:cNvPr>
          <p:cNvSpPr txBox="1"/>
          <p:nvPr/>
        </p:nvSpPr>
        <p:spPr>
          <a:xfrm>
            <a:off x="3480299" y="4634631"/>
            <a:ext cx="1619354" cy="307777"/>
          </a:xfrm>
          <a:prstGeom prst="rect">
            <a:avLst/>
          </a:prstGeom>
          <a:noFill/>
        </p:spPr>
        <p:txBody>
          <a:bodyPr wrap="none" rtlCol="0">
            <a:spAutoFit/>
          </a:bodyPr>
          <a:lstStyle/>
          <a:p>
            <a:r>
              <a:rPr lang="en-US" dirty="0"/>
              <a:t>Phage Lytic Cycle</a:t>
            </a:r>
          </a:p>
        </p:txBody>
      </p:sp>
      <p:sp>
        <p:nvSpPr>
          <p:cNvPr id="5" name="TextBox 4">
            <a:extLst>
              <a:ext uri="{FF2B5EF4-FFF2-40B4-BE49-F238E27FC236}">
                <a16:creationId xmlns:a16="http://schemas.microsoft.com/office/drawing/2014/main" id="{0AA278F7-CB11-9E90-4F3A-233AF948BF6D}"/>
              </a:ext>
            </a:extLst>
          </p:cNvPr>
          <p:cNvSpPr txBox="1"/>
          <p:nvPr/>
        </p:nvSpPr>
        <p:spPr>
          <a:xfrm>
            <a:off x="6585567" y="4166098"/>
            <a:ext cx="1399742" cy="307777"/>
          </a:xfrm>
          <a:prstGeom prst="rect">
            <a:avLst/>
          </a:prstGeom>
          <a:noFill/>
        </p:spPr>
        <p:txBody>
          <a:bodyPr wrap="none" rtlCol="0">
            <a:spAutoFit/>
          </a:bodyPr>
          <a:lstStyle/>
          <a:p>
            <a:r>
              <a:rPr lang="en-US" dirty="0"/>
              <a:t>Phage Plaques</a:t>
            </a:r>
          </a:p>
        </p:txBody>
      </p:sp>
      <p:pic>
        <p:nvPicPr>
          <p:cNvPr id="7" name="Picture 6" descr="A pink and blue diamond shaped object&#10;&#10;AI-generated content may be incorrect.">
            <a:extLst>
              <a:ext uri="{FF2B5EF4-FFF2-40B4-BE49-F238E27FC236}">
                <a16:creationId xmlns:a16="http://schemas.microsoft.com/office/drawing/2014/main" id="{67F3A02A-EA8C-3BC0-C403-585C4852363A}"/>
              </a:ext>
            </a:extLst>
          </p:cNvPr>
          <p:cNvPicPr>
            <a:picLocks noChangeAspect="1"/>
          </p:cNvPicPr>
          <p:nvPr/>
        </p:nvPicPr>
        <p:blipFill>
          <a:blip r:embed="rId9"/>
          <a:stretch>
            <a:fillRect/>
          </a:stretch>
        </p:blipFill>
        <p:spPr>
          <a:xfrm rot="21131602">
            <a:off x="3934002" y="991931"/>
            <a:ext cx="598258" cy="764442"/>
          </a:xfrm>
          <a:prstGeom prst="rect">
            <a:avLst/>
          </a:prstGeom>
        </p:spPr>
      </p:pic>
      <p:sp>
        <p:nvSpPr>
          <p:cNvPr id="11" name="TextBox 10">
            <a:extLst>
              <a:ext uri="{FF2B5EF4-FFF2-40B4-BE49-F238E27FC236}">
                <a16:creationId xmlns:a16="http://schemas.microsoft.com/office/drawing/2014/main" id="{BE734E0E-D624-30E8-ED30-1CBF5AFC4FD4}"/>
              </a:ext>
            </a:extLst>
          </p:cNvPr>
          <p:cNvSpPr txBox="1"/>
          <p:nvPr/>
        </p:nvSpPr>
        <p:spPr>
          <a:xfrm>
            <a:off x="3847636" y="2224364"/>
            <a:ext cx="941283" cy="307777"/>
          </a:xfrm>
          <a:prstGeom prst="rect">
            <a:avLst/>
          </a:prstGeom>
          <a:noFill/>
        </p:spPr>
        <p:txBody>
          <a:bodyPr wrap="none" rtlCol="0">
            <a:spAutoFit/>
          </a:bodyPr>
          <a:lstStyle/>
          <a:p>
            <a:r>
              <a:rPr lang="en-US" dirty="0"/>
              <a:t>Detection</a:t>
            </a:r>
          </a:p>
        </p:txBody>
      </p:sp>
      <p:pic>
        <p:nvPicPr>
          <p:cNvPr id="13" name="Picture 12" descr="A cartoon of a cell&#10;&#10;AI-generated content may be incorrect.">
            <a:extLst>
              <a:ext uri="{FF2B5EF4-FFF2-40B4-BE49-F238E27FC236}">
                <a16:creationId xmlns:a16="http://schemas.microsoft.com/office/drawing/2014/main" id="{0FECAEA0-0FA8-2BE7-40A6-335CA42F8B85}"/>
              </a:ext>
            </a:extLst>
          </p:cNvPr>
          <p:cNvPicPr>
            <a:picLocks noChangeAspect="1"/>
          </p:cNvPicPr>
          <p:nvPr/>
        </p:nvPicPr>
        <p:blipFill>
          <a:blip r:embed="rId11"/>
          <a:stretch>
            <a:fillRect/>
          </a:stretch>
        </p:blipFill>
        <p:spPr>
          <a:xfrm rot="2420745">
            <a:off x="4952091" y="2313990"/>
            <a:ext cx="741835" cy="947900"/>
          </a:xfrm>
          <a:prstGeom prst="rect">
            <a:avLst/>
          </a:prstGeom>
        </p:spPr>
      </p:pic>
      <p:pic>
        <p:nvPicPr>
          <p:cNvPr id="25" name="Graphic 24">
            <a:extLst>
              <a:ext uri="{FF2B5EF4-FFF2-40B4-BE49-F238E27FC236}">
                <a16:creationId xmlns:a16="http://schemas.microsoft.com/office/drawing/2014/main" id="{7C3A3153-76C2-9B4E-9C40-AC5AF128B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45366" y="2657899"/>
            <a:ext cx="260081" cy="260081"/>
          </a:xfrm>
          <a:prstGeom prst="rect">
            <a:avLst/>
          </a:prstGeom>
        </p:spPr>
      </p:pic>
      <p:pic>
        <p:nvPicPr>
          <p:cNvPr id="26" name="Picture 25" descr="A cartoon of a cell&#10;&#10;AI-generated content may be incorrect.">
            <a:extLst>
              <a:ext uri="{FF2B5EF4-FFF2-40B4-BE49-F238E27FC236}">
                <a16:creationId xmlns:a16="http://schemas.microsoft.com/office/drawing/2014/main" id="{5746851C-4E16-C010-5C1A-CBF33225B126}"/>
              </a:ext>
            </a:extLst>
          </p:cNvPr>
          <p:cNvPicPr>
            <a:picLocks noChangeAspect="1"/>
          </p:cNvPicPr>
          <p:nvPr/>
        </p:nvPicPr>
        <p:blipFill>
          <a:blip r:embed="rId11"/>
          <a:stretch>
            <a:fillRect/>
          </a:stretch>
        </p:blipFill>
        <p:spPr>
          <a:xfrm rot="2420745">
            <a:off x="3962288" y="1469104"/>
            <a:ext cx="741835" cy="947900"/>
          </a:xfrm>
          <a:prstGeom prst="rect">
            <a:avLst/>
          </a:prstGeom>
        </p:spPr>
      </p:pic>
      <p:sp>
        <p:nvSpPr>
          <p:cNvPr id="27" name="TextBox 26">
            <a:extLst>
              <a:ext uri="{FF2B5EF4-FFF2-40B4-BE49-F238E27FC236}">
                <a16:creationId xmlns:a16="http://schemas.microsoft.com/office/drawing/2014/main" id="{E478348F-96D9-3D66-B6D3-CF5A938A5D83}"/>
              </a:ext>
            </a:extLst>
          </p:cNvPr>
          <p:cNvSpPr txBox="1"/>
          <p:nvPr/>
        </p:nvSpPr>
        <p:spPr>
          <a:xfrm>
            <a:off x="4899936" y="3054619"/>
            <a:ext cx="861133" cy="307777"/>
          </a:xfrm>
          <a:prstGeom prst="rect">
            <a:avLst/>
          </a:prstGeom>
          <a:noFill/>
        </p:spPr>
        <p:txBody>
          <a:bodyPr wrap="none" rtlCol="0">
            <a:spAutoFit/>
          </a:bodyPr>
          <a:lstStyle/>
          <a:p>
            <a:r>
              <a:rPr lang="en-US" dirty="0"/>
              <a:t>Infection</a:t>
            </a:r>
          </a:p>
        </p:txBody>
      </p:sp>
      <p:pic>
        <p:nvPicPr>
          <p:cNvPr id="28" name="Picture 27" descr="A cartoon of a cell&#10;&#10;AI-generated content may be incorrect.">
            <a:extLst>
              <a:ext uri="{FF2B5EF4-FFF2-40B4-BE49-F238E27FC236}">
                <a16:creationId xmlns:a16="http://schemas.microsoft.com/office/drawing/2014/main" id="{69E7D006-71EB-8F66-8A29-F4344C616ED8}"/>
              </a:ext>
            </a:extLst>
          </p:cNvPr>
          <p:cNvPicPr>
            <a:picLocks noChangeAspect="1"/>
          </p:cNvPicPr>
          <p:nvPr/>
        </p:nvPicPr>
        <p:blipFill>
          <a:blip r:embed="rId11"/>
          <a:stretch>
            <a:fillRect/>
          </a:stretch>
        </p:blipFill>
        <p:spPr>
          <a:xfrm rot="2420745">
            <a:off x="3917378" y="3392011"/>
            <a:ext cx="741835" cy="947900"/>
          </a:xfrm>
          <a:prstGeom prst="rect">
            <a:avLst/>
          </a:prstGeom>
        </p:spPr>
      </p:pic>
      <p:pic>
        <p:nvPicPr>
          <p:cNvPr id="33" name="Picture 32" descr="A pink and blue diamond shaped object&#10;&#10;AI-generated content may be incorrect.">
            <a:extLst>
              <a:ext uri="{FF2B5EF4-FFF2-40B4-BE49-F238E27FC236}">
                <a16:creationId xmlns:a16="http://schemas.microsoft.com/office/drawing/2014/main" id="{1B3E3FB3-50D3-CECA-8530-0DE2D156F15E}"/>
              </a:ext>
            </a:extLst>
          </p:cNvPr>
          <p:cNvPicPr>
            <a:picLocks noChangeAspect="1"/>
          </p:cNvPicPr>
          <p:nvPr/>
        </p:nvPicPr>
        <p:blipFill>
          <a:blip r:embed="rId9"/>
          <a:stretch>
            <a:fillRect/>
          </a:stretch>
        </p:blipFill>
        <p:spPr>
          <a:xfrm rot="21131602">
            <a:off x="3941635" y="3822020"/>
            <a:ext cx="123874" cy="158284"/>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4DABE97C-DBCF-FA86-75A3-C6E727E23FD3}"/>
              </a:ext>
            </a:extLst>
          </p:cNvPr>
          <p:cNvPicPr>
            <a:picLocks noChangeAspect="1"/>
          </p:cNvPicPr>
          <p:nvPr/>
        </p:nvPicPr>
        <p:blipFill>
          <a:blip r:embed="rId9"/>
          <a:stretch>
            <a:fillRect/>
          </a:stretch>
        </p:blipFill>
        <p:spPr>
          <a:xfrm rot="2918184">
            <a:off x="4048777" y="3864787"/>
            <a:ext cx="123874" cy="158284"/>
          </a:xfrm>
          <a:prstGeom prst="rect">
            <a:avLst/>
          </a:prstGeom>
        </p:spPr>
      </p:pic>
      <p:pic>
        <p:nvPicPr>
          <p:cNvPr id="35" name="Picture 34" descr="A pink and blue diamond shaped object&#10;&#10;AI-generated content may be incorrect.">
            <a:extLst>
              <a:ext uri="{FF2B5EF4-FFF2-40B4-BE49-F238E27FC236}">
                <a16:creationId xmlns:a16="http://schemas.microsoft.com/office/drawing/2014/main" id="{7DED1251-226B-D149-BA14-FC14D53A6AC4}"/>
              </a:ext>
            </a:extLst>
          </p:cNvPr>
          <p:cNvPicPr>
            <a:picLocks noChangeAspect="1"/>
          </p:cNvPicPr>
          <p:nvPr/>
        </p:nvPicPr>
        <p:blipFill>
          <a:blip r:embed="rId9"/>
          <a:stretch>
            <a:fillRect/>
          </a:stretch>
        </p:blipFill>
        <p:spPr>
          <a:xfrm rot="17635878">
            <a:off x="4089811" y="3758365"/>
            <a:ext cx="123874" cy="158284"/>
          </a:xfrm>
          <a:prstGeom prst="rect">
            <a:avLst/>
          </a:prstGeom>
        </p:spPr>
      </p:pic>
      <p:pic>
        <p:nvPicPr>
          <p:cNvPr id="36" name="Picture 35" descr="A pink and blue diamond shaped object&#10;&#10;AI-generated content may be incorrect.">
            <a:extLst>
              <a:ext uri="{FF2B5EF4-FFF2-40B4-BE49-F238E27FC236}">
                <a16:creationId xmlns:a16="http://schemas.microsoft.com/office/drawing/2014/main" id="{B4A92E4D-D8F4-1A45-411B-9EDCCC4E1457}"/>
              </a:ext>
            </a:extLst>
          </p:cNvPr>
          <p:cNvPicPr>
            <a:picLocks noChangeAspect="1"/>
          </p:cNvPicPr>
          <p:nvPr/>
        </p:nvPicPr>
        <p:blipFill>
          <a:blip r:embed="rId9"/>
          <a:stretch>
            <a:fillRect/>
          </a:stretch>
        </p:blipFill>
        <p:spPr>
          <a:xfrm rot="2142804">
            <a:off x="4205809" y="3829356"/>
            <a:ext cx="123874" cy="158284"/>
          </a:xfrm>
          <a:prstGeom prst="rect">
            <a:avLst/>
          </a:prstGeom>
        </p:spPr>
      </p:pic>
      <p:pic>
        <p:nvPicPr>
          <p:cNvPr id="37" name="Picture 36" descr="A pink and blue diamond shaped object&#10;&#10;AI-generated content may be incorrect.">
            <a:extLst>
              <a:ext uri="{FF2B5EF4-FFF2-40B4-BE49-F238E27FC236}">
                <a16:creationId xmlns:a16="http://schemas.microsoft.com/office/drawing/2014/main" id="{527586E7-A0D7-0AC9-9248-C756959B2A73}"/>
              </a:ext>
            </a:extLst>
          </p:cNvPr>
          <p:cNvPicPr>
            <a:picLocks noChangeAspect="1"/>
          </p:cNvPicPr>
          <p:nvPr/>
        </p:nvPicPr>
        <p:blipFill>
          <a:blip r:embed="rId9"/>
          <a:stretch>
            <a:fillRect/>
          </a:stretch>
        </p:blipFill>
        <p:spPr>
          <a:xfrm rot="17635878">
            <a:off x="4272084" y="3717732"/>
            <a:ext cx="123874" cy="158284"/>
          </a:xfrm>
          <a:prstGeom prst="rect">
            <a:avLst/>
          </a:prstGeom>
        </p:spPr>
      </p:pic>
      <p:pic>
        <p:nvPicPr>
          <p:cNvPr id="38" name="Picture 37" descr="A pink and blue diamond shaped object&#10;&#10;AI-generated content may be incorrect.">
            <a:extLst>
              <a:ext uri="{FF2B5EF4-FFF2-40B4-BE49-F238E27FC236}">
                <a16:creationId xmlns:a16="http://schemas.microsoft.com/office/drawing/2014/main" id="{26CB40AA-167B-DBD5-0AEA-6C476511A28A}"/>
              </a:ext>
            </a:extLst>
          </p:cNvPr>
          <p:cNvPicPr>
            <a:picLocks noChangeAspect="1"/>
          </p:cNvPicPr>
          <p:nvPr/>
        </p:nvPicPr>
        <p:blipFill>
          <a:blip r:embed="rId9"/>
          <a:stretch>
            <a:fillRect/>
          </a:stretch>
        </p:blipFill>
        <p:spPr>
          <a:xfrm rot="3270774">
            <a:off x="4378995" y="3795626"/>
            <a:ext cx="123874" cy="158284"/>
          </a:xfrm>
          <a:prstGeom prst="rect">
            <a:avLst/>
          </a:prstGeom>
        </p:spPr>
      </p:pic>
      <p:pic>
        <p:nvPicPr>
          <p:cNvPr id="39" name="Picture 38" descr="A pink and blue diamond shaped object&#10;&#10;AI-generated content may be incorrect.">
            <a:extLst>
              <a:ext uri="{FF2B5EF4-FFF2-40B4-BE49-F238E27FC236}">
                <a16:creationId xmlns:a16="http://schemas.microsoft.com/office/drawing/2014/main" id="{D4FCD322-5791-DDC2-EBC6-E288D3E35CC8}"/>
              </a:ext>
            </a:extLst>
          </p:cNvPr>
          <p:cNvPicPr>
            <a:picLocks noChangeAspect="1"/>
          </p:cNvPicPr>
          <p:nvPr/>
        </p:nvPicPr>
        <p:blipFill>
          <a:blip r:embed="rId9"/>
          <a:stretch>
            <a:fillRect/>
          </a:stretch>
        </p:blipFill>
        <p:spPr>
          <a:xfrm rot="3270774">
            <a:off x="4508808" y="3783486"/>
            <a:ext cx="123874" cy="158284"/>
          </a:xfrm>
          <a:prstGeom prst="rect">
            <a:avLst/>
          </a:prstGeom>
        </p:spPr>
      </p:pic>
      <p:pic>
        <p:nvPicPr>
          <p:cNvPr id="40" name="Picture 39" descr="A pink and blue diamond shaped object&#10;&#10;AI-generated content may be incorrect.">
            <a:extLst>
              <a:ext uri="{FF2B5EF4-FFF2-40B4-BE49-F238E27FC236}">
                <a16:creationId xmlns:a16="http://schemas.microsoft.com/office/drawing/2014/main" id="{D6D379F7-7C99-F598-AE77-E032D6FEADB4}"/>
              </a:ext>
            </a:extLst>
          </p:cNvPr>
          <p:cNvPicPr>
            <a:picLocks noChangeAspect="1"/>
          </p:cNvPicPr>
          <p:nvPr/>
        </p:nvPicPr>
        <p:blipFill>
          <a:blip r:embed="rId9"/>
          <a:stretch>
            <a:fillRect/>
          </a:stretch>
        </p:blipFill>
        <p:spPr>
          <a:xfrm rot="17586953">
            <a:off x="4443391" y="3679217"/>
            <a:ext cx="123874" cy="158284"/>
          </a:xfrm>
          <a:prstGeom prst="rect">
            <a:avLst/>
          </a:prstGeom>
        </p:spPr>
      </p:pic>
      <p:sp>
        <p:nvSpPr>
          <p:cNvPr id="41" name="TextBox 40">
            <a:extLst>
              <a:ext uri="{FF2B5EF4-FFF2-40B4-BE49-F238E27FC236}">
                <a16:creationId xmlns:a16="http://schemas.microsoft.com/office/drawing/2014/main" id="{F980BF94-DF55-5B34-CEBB-47B8360335E6}"/>
              </a:ext>
            </a:extLst>
          </p:cNvPr>
          <p:cNvSpPr txBox="1"/>
          <p:nvPr/>
        </p:nvSpPr>
        <p:spPr>
          <a:xfrm>
            <a:off x="3713647" y="4165307"/>
            <a:ext cx="1071127" cy="307777"/>
          </a:xfrm>
          <a:prstGeom prst="rect">
            <a:avLst/>
          </a:prstGeom>
          <a:noFill/>
        </p:spPr>
        <p:txBody>
          <a:bodyPr wrap="none" rtlCol="0">
            <a:spAutoFit/>
          </a:bodyPr>
          <a:lstStyle/>
          <a:p>
            <a:r>
              <a:rPr lang="en-US" dirty="0"/>
              <a:t>Replication</a:t>
            </a:r>
          </a:p>
        </p:txBody>
      </p:sp>
      <p:pic>
        <p:nvPicPr>
          <p:cNvPr id="43" name="Picture 42" descr="A pink and blue diamond shaped object&#10;&#10;AI-generated content may be incorrect.">
            <a:extLst>
              <a:ext uri="{FF2B5EF4-FFF2-40B4-BE49-F238E27FC236}">
                <a16:creationId xmlns:a16="http://schemas.microsoft.com/office/drawing/2014/main" id="{FED5E80A-F163-DA9B-E73E-422CA42D7C94}"/>
              </a:ext>
            </a:extLst>
          </p:cNvPr>
          <p:cNvPicPr>
            <a:picLocks noChangeAspect="1"/>
          </p:cNvPicPr>
          <p:nvPr/>
        </p:nvPicPr>
        <p:blipFill>
          <a:blip r:embed="rId9"/>
          <a:stretch>
            <a:fillRect/>
          </a:stretch>
        </p:blipFill>
        <p:spPr>
          <a:xfrm rot="18409882">
            <a:off x="3005233" y="2453213"/>
            <a:ext cx="123874" cy="158284"/>
          </a:xfrm>
          <a:prstGeom prst="rect">
            <a:avLst/>
          </a:prstGeom>
        </p:spPr>
      </p:pic>
      <p:pic>
        <p:nvPicPr>
          <p:cNvPr id="44" name="Picture 43" descr="A pink and blue diamond shaped object&#10;&#10;AI-generated content may be incorrect.">
            <a:extLst>
              <a:ext uri="{FF2B5EF4-FFF2-40B4-BE49-F238E27FC236}">
                <a16:creationId xmlns:a16="http://schemas.microsoft.com/office/drawing/2014/main" id="{D8ECF923-258A-93A3-3069-294ADFF42986}"/>
              </a:ext>
            </a:extLst>
          </p:cNvPr>
          <p:cNvPicPr>
            <a:picLocks noChangeAspect="1"/>
          </p:cNvPicPr>
          <p:nvPr/>
        </p:nvPicPr>
        <p:blipFill>
          <a:blip r:embed="rId9"/>
          <a:stretch>
            <a:fillRect/>
          </a:stretch>
        </p:blipFill>
        <p:spPr>
          <a:xfrm rot="767507">
            <a:off x="2952131" y="2261841"/>
            <a:ext cx="123874" cy="158284"/>
          </a:xfrm>
          <a:prstGeom prst="rect">
            <a:avLst/>
          </a:prstGeom>
        </p:spPr>
      </p:pic>
      <p:pic>
        <p:nvPicPr>
          <p:cNvPr id="46" name="Picture 45" descr="A pink and blue diamond shaped object&#10;&#10;AI-generated content may be incorrect.">
            <a:extLst>
              <a:ext uri="{FF2B5EF4-FFF2-40B4-BE49-F238E27FC236}">
                <a16:creationId xmlns:a16="http://schemas.microsoft.com/office/drawing/2014/main" id="{6BC410B0-D87E-F82A-6D58-4A22658BD02C}"/>
              </a:ext>
            </a:extLst>
          </p:cNvPr>
          <p:cNvPicPr>
            <a:picLocks noChangeAspect="1"/>
          </p:cNvPicPr>
          <p:nvPr/>
        </p:nvPicPr>
        <p:blipFill>
          <a:blip r:embed="rId9"/>
          <a:stretch>
            <a:fillRect/>
          </a:stretch>
        </p:blipFill>
        <p:spPr>
          <a:xfrm rot="19049567">
            <a:off x="3064093" y="2167417"/>
            <a:ext cx="123874" cy="158284"/>
          </a:xfrm>
          <a:prstGeom prst="rect">
            <a:avLst/>
          </a:prstGeom>
        </p:spPr>
      </p:pic>
      <p:pic>
        <p:nvPicPr>
          <p:cNvPr id="48" name="Picture 47" descr="A pink and blue diamond shaped object&#10;&#10;AI-generated content may be incorrect.">
            <a:extLst>
              <a:ext uri="{FF2B5EF4-FFF2-40B4-BE49-F238E27FC236}">
                <a16:creationId xmlns:a16="http://schemas.microsoft.com/office/drawing/2014/main" id="{52731604-F55F-C071-47C3-B095D4F45227}"/>
              </a:ext>
            </a:extLst>
          </p:cNvPr>
          <p:cNvPicPr>
            <a:picLocks noChangeAspect="1"/>
          </p:cNvPicPr>
          <p:nvPr/>
        </p:nvPicPr>
        <p:blipFill>
          <a:blip r:embed="rId9"/>
          <a:stretch>
            <a:fillRect/>
          </a:stretch>
        </p:blipFill>
        <p:spPr>
          <a:xfrm rot="1464167">
            <a:off x="3356328" y="2317023"/>
            <a:ext cx="123874" cy="158284"/>
          </a:xfrm>
          <a:prstGeom prst="rect">
            <a:avLst/>
          </a:prstGeom>
        </p:spPr>
      </p:pic>
      <p:pic>
        <p:nvPicPr>
          <p:cNvPr id="50" name="Picture 49" descr="A pink and blue diamond shaped object&#10;&#10;AI-generated content may be incorrect.">
            <a:extLst>
              <a:ext uri="{FF2B5EF4-FFF2-40B4-BE49-F238E27FC236}">
                <a16:creationId xmlns:a16="http://schemas.microsoft.com/office/drawing/2014/main" id="{A994E2D9-92B1-1BE0-C931-679C03CEE5A8}"/>
              </a:ext>
            </a:extLst>
          </p:cNvPr>
          <p:cNvPicPr>
            <a:picLocks noChangeAspect="1"/>
          </p:cNvPicPr>
          <p:nvPr/>
        </p:nvPicPr>
        <p:blipFill>
          <a:blip r:embed="rId9"/>
          <a:stretch>
            <a:fillRect/>
          </a:stretch>
        </p:blipFill>
        <p:spPr>
          <a:xfrm rot="875160">
            <a:off x="3232694" y="2224832"/>
            <a:ext cx="123874" cy="158284"/>
          </a:xfrm>
          <a:prstGeom prst="rect">
            <a:avLst/>
          </a:prstGeom>
        </p:spPr>
      </p:pic>
      <p:pic>
        <p:nvPicPr>
          <p:cNvPr id="52" name="Picture 51" descr="A green and purple object with a nail&#10;&#10;AI-generated content may be incorrect.">
            <a:extLst>
              <a:ext uri="{FF2B5EF4-FFF2-40B4-BE49-F238E27FC236}">
                <a16:creationId xmlns:a16="http://schemas.microsoft.com/office/drawing/2014/main" id="{D975918F-5CFE-31EA-0924-C58BBD3EE0B7}"/>
              </a:ext>
            </a:extLst>
          </p:cNvPr>
          <p:cNvPicPr>
            <a:picLocks noChangeAspect="1"/>
          </p:cNvPicPr>
          <p:nvPr/>
        </p:nvPicPr>
        <p:blipFill>
          <a:blip r:embed="rId14"/>
          <a:stretch>
            <a:fillRect/>
          </a:stretch>
        </p:blipFill>
        <p:spPr>
          <a:xfrm rot="2407797">
            <a:off x="2928478" y="2347397"/>
            <a:ext cx="748001" cy="955778"/>
          </a:xfrm>
          <a:prstGeom prst="rect">
            <a:avLst/>
          </a:prstGeom>
        </p:spPr>
      </p:pic>
      <p:pic>
        <p:nvPicPr>
          <p:cNvPr id="53" name="Picture 52" descr="A pink and blue diamond shaped object&#10;&#10;AI-generated content may be incorrect.">
            <a:extLst>
              <a:ext uri="{FF2B5EF4-FFF2-40B4-BE49-F238E27FC236}">
                <a16:creationId xmlns:a16="http://schemas.microsoft.com/office/drawing/2014/main" id="{221024FB-EA68-60C1-3CEA-E2918280FBA4}"/>
              </a:ext>
            </a:extLst>
          </p:cNvPr>
          <p:cNvPicPr>
            <a:picLocks noChangeAspect="1"/>
          </p:cNvPicPr>
          <p:nvPr/>
        </p:nvPicPr>
        <p:blipFill>
          <a:blip r:embed="rId9"/>
          <a:stretch>
            <a:fillRect/>
          </a:stretch>
        </p:blipFill>
        <p:spPr>
          <a:xfrm rot="21192498">
            <a:off x="3203013" y="2622888"/>
            <a:ext cx="123874" cy="158284"/>
          </a:xfrm>
          <a:prstGeom prst="rect">
            <a:avLst/>
          </a:prstGeom>
        </p:spPr>
      </p:pic>
      <p:pic>
        <p:nvPicPr>
          <p:cNvPr id="54" name="Picture 53" descr="A pink and blue diamond shaped object&#10;&#10;AI-generated content may be incorrect.">
            <a:extLst>
              <a:ext uri="{FF2B5EF4-FFF2-40B4-BE49-F238E27FC236}">
                <a16:creationId xmlns:a16="http://schemas.microsoft.com/office/drawing/2014/main" id="{A0275BB3-4A97-5E4B-ADB5-BF054B9B2F3F}"/>
              </a:ext>
            </a:extLst>
          </p:cNvPr>
          <p:cNvPicPr>
            <a:picLocks noChangeAspect="1"/>
          </p:cNvPicPr>
          <p:nvPr/>
        </p:nvPicPr>
        <p:blipFill>
          <a:blip r:embed="rId9"/>
          <a:stretch>
            <a:fillRect/>
          </a:stretch>
        </p:blipFill>
        <p:spPr>
          <a:xfrm rot="4719040">
            <a:off x="3232695" y="2785099"/>
            <a:ext cx="123874" cy="158284"/>
          </a:xfrm>
          <a:prstGeom prst="rect">
            <a:avLst/>
          </a:prstGeom>
        </p:spPr>
      </p:pic>
      <p:pic>
        <p:nvPicPr>
          <p:cNvPr id="55" name="Picture 54" descr="A pink and blue diamond shaped object&#10;&#10;AI-generated content may be incorrect.">
            <a:extLst>
              <a:ext uri="{FF2B5EF4-FFF2-40B4-BE49-F238E27FC236}">
                <a16:creationId xmlns:a16="http://schemas.microsoft.com/office/drawing/2014/main" id="{93ED07FD-DFE7-319A-F4E1-100A942456FD}"/>
              </a:ext>
            </a:extLst>
          </p:cNvPr>
          <p:cNvPicPr>
            <a:picLocks noChangeAspect="1"/>
          </p:cNvPicPr>
          <p:nvPr/>
        </p:nvPicPr>
        <p:blipFill>
          <a:blip r:embed="rId9"/>
          <a:stretch>
            <a:fillRect/>
          </a:stretch>
        </p:blipFill>
        <p:spPr>
          <a:xfrm rot="19756701">
            <a:off x="3127438" y="2361688"/>
            <a:ext cx="123874" cy="158284"/>
          </a:xfrm>
          <a:prstGeom prst="rect">
            <a:avLst/>
          </a:prstGeom>
        </p:spPr>
      </p:pic>
      <p:sp>
        <p:nvSpPr>
          <p:cNvPr id="57" name="TextBox 56">
            <a:extLst>
              <a:ext uri="{FF2B5EF4-FFF2-40B4-BE49-F238E27FC236}">
                <a16:creationId xmlns:a16="http://schemas.microsoft.com/office/drawing/2014/main" id="{35097F5C-2105-C29E-D336-465951098D29}"/>
              </a:ext>
            </a:extLst>
          </p:cNvPr>
          <p:cNvSpPr txBox="1"/>
          <p:nvPr/>
        </p:nvSpPr>
        <p:spPr>
          <a:xfrm>
            <a:off x="2699563" y="3117414"/>
            <a:ext cx="1021433" cy="307777"/>
          </a:xfrm>
          <a:prstGeom prst="rect">
            <a:avLst/>
          </a:prstGeom>
          <a:noFill/>
        </p:spPr>
        <p:txBody>
          <a:bodyPr wrap="none" rtlCol="0">
            <a:spAutoFit/>
          </a:bodyPr>
          <a:lstStyle/>
          <a:p>
            <a:r>
              <a:rPr lang="en-US" dirty="0"/>
              <a:t>Cell Death</a:t>
            </a:r>
          </a:p>
        </p:txBody>
      </p:sp>
      <p:sp>
        <p:nvSpPr>
          <p:cNvPr id="60" name="Bent-Up Arrow 59">
            <a:extLst>
              <a:ext uri="{FF2B5EF4-FFF2-40B4-BE49-F238E27FC236}">
                <a16:creationId xmlns:a16="http://schemas.microsoft.com/office/drawing/2014/main" id="{B4914494-397E-ACAC-D022-E7C5E25B1CEE}"/>
              </a:ext>
            </a:extLst>
          </p:cNvPr>
          <p:cNvSpPr/>
          <p:nvPr/>
        </p:nvSpPr>
        <p:spPr>
          <a:xfrm rot="16200000" flipH="1">
            <a:off x="4811142" y="3325929"/>
            <a:ext cx="538335" cy="531690"/>
          </a:xfrm>
          <a:prstGeom prst="bentUpArrow">
            <a:avLst>
              <a:gd name="adj1" fmla="val 13394"/>
              <a:gd name="adj2" fmla="val 21307"/>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Bent-Up Arrow 60">
            <a:extLst>
              <a:ext uri="{FF2B5EF4-FFF2-40B4-BE49-F238E27FC236}">
                <a16:creationId xmlns:a16="http://schemas.microsoft.com/office/drawing/2014/main" id="{D4E4F2F9-9210-7449-6458-A30083E6959E}"/>
              </a:ext>
            </a:extLst>
          </p:cNvPr>
          <p:cNvSpPr/>
          <p:nvPr/>
        </p:nvSpPr>
        <p:spPr>
          <a:xfrm flipH="1">
            <a:off x="3131316" y="3432730"/>
            <a:ext cx="538335" cy="531690"/>
          </a:xfrm>
          <a:prstGeom prst="bentUpArrow">
            <a:avLst>
              <a:gd name="adj1" fmla="val 13394"/>
              <a:gd name="adj2" fmla="val 21307"/>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ent-Up Arrow 61">
            <a:extLst>
              <a:ext uri="{FF2B5EF4-FFF2-40B4-BE49-F238E27FC236}">
                <a16:creationId xmlns:a16="http://schemas.microsoft.com/office/drawing/2014/main" id="{6FD55D66-596B-E87F-3A7C-229F03CDE807}"/>
              </a:ext>
            </a:extLst>
          </p:cNvPr>
          <p:cNvSpPr/>
          <p:nvPr/>
        </p:nvSpPr>
        <p:spPr>
          <a:xfrm rot="10800000" flipH="1">
            <a:off x="4881910" y="1848348"/>
            <a:ext cx="538335" cy="531690"/>
          </a:xfrm>
          <a:prstGeom prst="bentUpArrow">
            <a:avLst>
              <a:gd name="adj1" fmla="val 13394"/>
              <a:gd name="adj2" fmla="val 21307"/>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Bent-Up Arrow 62">
            <a:extLst>
              <a:ext uri="{FF2B5EF4-FFF2-40B4-BE49-F238E27FC236}">
                <a16:creationId xmlns:a16="http://schemas.microsoft.com/office/drawing/2014/main" id="{A10744CE-F765-0D88-C465-CB84EE5A57E7}"/>
              </a:ext>
            </a:extLst>
          </p:cNvPr>
          <p:cNvSpPr/>
          <p:nvPr/>
        </p:nvSpPr>
        <p:spPr>
          <a:xfrm rot="5400000" flipH="1">
            <a:off x="3301777" y="1677885"/>
            <a:ext cx="297557" cy="638480"/>
          </a:xfrm>
          <a:prstGeom prst="bentUpArrow">
            <a:avLst>
              <a:gd name="adj1" fmla="val 27082"/>
              <a:gd name="adj2" fmla="val 33208"/>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a:extLst>
              <a:ext uri="{FF2B5EF4-FFF2-40B4-BE49-F238E27FC236}">
                <a16:creationId xmlns:a16="http://schemas.microsoft.com/office/drawing/2014/main" id="{41C58C00-0F3F-01A3-E31A-B6ABB8B64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83849">
            <a:off x="4114671" y="1075913"/>
            <a:ext cx="199133" cy="199133"/>
          </a:xfrm>
          <a:prstGeom prst="rect">
            <a:avLst/>
          </a:prstGeom>
        </p:spPr>
      </p:pic>
    </p:spTree>
    <p:extLst>
      <p:ext uri="{BB962C8B-B14F-4D97-AF65-F5344CB8AC3E}">
        <p14:creationId xmlns:p14="http://schemas.microsoft.com/office/powerpoint/2010/main" val="234349583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7A9B-1309-E03B-780D-A21D42102BF5}"/>
              </a:ext>
            </a:extLst>
          </p:cNvPr>
          <p:cNvSpPr>
            <a:spLocks noGrp="1"/>
          </p:cNvSpPr>
          <p:nvPr>
            <p:ph type="title"/>
          </p:nvPr>
        </p:nvSpPr>
        <p:spPr/>
        <p:txBody>
          <a:bodyPr/>
          <a:lstStyle/>
          <a:p>
            <a:r>
              <a:rPr lang="en-US" dirty="0"/>
              <a:t>Other Editable Sections</a:t>
            </a:r>
          </a:p>
        </p:txBody>
      </p:sp>
      <p:sp>
        <p:nvSpPr>
          <p:cNvPr id="3" name="Slide Number Placeholder 2">
            <a:extLst>
              <a:ext uri="{FF2B5EF4-FFF2-40B4-BE49-F238E27FC236}">
                <a16:creationId xmlns:a16="http://schemas.microsoft.com/office/drawing/2014/main" id="{97B702A4-22B9-F6FE-977B-5D7728071D6B}"/>
              </a:ext>
            </a:extLst>
          </p:cNvPr>
          <p:cNvSpPr>
            <a:spLocks noGrp="1"/>
          </p:cNvSpPr>
          <p:nvPr>
            <p:ph type="sldNum" sz="quarter" idx="12"/>
          </p:nvPr>
        </p:nvSpPr>
        <p:spPr/>
        <p:txBody>
          <a:bodyPr/>
          <a:lstStyle/>
          <a:p>
            <a:fld id="{9BFBF6F3-74E1-C848-B819-E33674367C9C}" type="slidenum">
              <a:rPr lang="en-US" smtClean="0"/>
              <a:pPr/>
              <a:t>20</a:t>
            </a:fld>
            <a:endParaRPr lang="en-US" dirty="0"/>
          </a:p>
        </p:txBody>
      </p:sp>
      <p:pic>
        <p:nvPicPr>
          <p:cNvPr id="4" name="Picture 3">
            <a:extLst>
              <a:ext uri="{FF2B5EF4-FFF2-40B4-BE49-F238E27FC236}">
                <a16:creationId xmlns:a16="http://schemas.microsoft.com/office/drawing/2014/main" id="{E9DED0BC-954F-3755-4455-C6FD849078E3}"/>
              </a:ext>
            </a:extLst>
          </p:cNvPr>
          <p:cNvPicPr>
            <a:picLocks noChangeAspect="1"/>
          </p:cNvPicPr>
          <p:nvPr/>
        </p:nvPicPr>
        <p:blipFill>
          <a:blip r:embed="rId3"/>
          <a:stretch>
            <a:fillRect/>
          </a:stretch>
        </p:blipFill>
        <p:spPr>
          <a:xfrm>
            <a:off x="850628" y="1017725"/>
            <a:ext cx="3107718" cy="1053029"/>
          </a:xfrm>
          <a:prstGeom prst="rect">
            <a:avLst/>
          </a:prstGeom>
        </p:spPr>
      </p:pic>
      <p:pic>
        <p:nvPicPr>
          <p:cNvPr id="5" name="Picture 4">
            <a:extLst>
              <a:ext uri="{FF2B5EF4-FFF2-40B4-BE49-F238E27FC236}">
                <a16:creationId xmlns:a16="http://schemas.microsoft.com/office/drawing/2014/main" id="{D59BF609-9B34-9741-16B3-1132332123FE}"/>
              </a:ext>
            </a:extLst>
          </p:cNvPr>
          <p:cNvPicPr>
            <a:picLocks noChangeAspect="1"/>
          </p:cNvPicPr>
          <p:nvPr/>
        </p:nvPicPr>
        <p:blipFill>
          <a:blip r:embed="rId4"/>
          <a:srcRect l="2070" t="7843" r="2007"/>
          <a:stretch/>
        </p:blipFill>
        <p:spPr>
          <a:xfrm>
            <a:off x="4534807" y="4141580"/>
            <a:ext cx="3679881" cy="805051"/>
          </a:xfrm>
          <a:prstGeom prst="rect">
            <a:avLst/>
          </a:prstGeom>
        </p:spPr>
      </p:pic>
      <p:pic>
        <p:nvPicPr>
          <p:cNvPr id="6" name="Picture 5">
            <a:extLst>
              <a:ext uri="{FF2B5EF4-FFF2-40B4-BE49-F238E27FC236}">
                <a16:creationId xmlns:a16="http://schemas.microsoft.com/office/drawing/2014/main" id="{08084C25-E81D-D681-47D7-CADACBA26E77}"/>
              </a:ext>
            </a:extLst>
          </p:cNvPr>
          <p:cNvPicPr>
            <a:picLocks noChangeAspect="1"/>
          </p:cNvPicPr>
          <p:nvPr/>
        </p:nvPicPr>
        <p:blipFill>
          <a:blip r:embed="rId5"/>
          <a:stretch>
            <a:fillRect/>
          </a:stretch>
        </p:blipFill>
        <p:spPr>
          <a:xfrm>
            <a:off x="850628" y="2295105"/>
            <a:ext cx="3107719" cy="2789767"/>
          </a:xfrm>
          <a:prstGeom prst="rect">
            <a:avLst/>
          </a:prstGeom>
        </p:spPr>
      </p:pic>
      <p:pic>
        <p:nvPicPr>
          <p:cNvPr id="7" name="Picture 6">
            <a:extLst>
              <a:ext uri="{FF2B5EF4-FFF2-40B4-BE49-F238E27FC236}">
                <a16:creationId xmlns:a16="http://schemas.microsoft.com/office/drawing/2014/main" id="{59E1F50B-BAB5-88E9-70A9-94F33844E7F9}"/>
              </a:ext>
            </a:extLst>
          </p:cNvPr>
          <p:cNvPicPr>
            <a:picLocks noChangeAspect="1"/>
          </p:cNvPicPr>
          <p:nvPr/>
        </p:nvPicPr>
        <p:blipFill>
          <a:blip r:embed="rId6"/>
          <a:stretch>
            <a:fillRect/>
          </a:stretch>
        </p:blipFill>
        <p:spPr>
          <a:xfrm>
            <a:off x="4853474" y="986762"/>
            <a:ext cx="2859617" cy="3045803"/>
          </a:xfrm>
          <a:prstGeom prst="rect">
            <a:avLst/>
          </a:prstGeom>
        </p:spPr>
      </p:pic>
    </p:spTree>
    <p:extLst>
      <p:ext uri="{BB962C8B-B14F-4D97-AF65-F5344CB8AC3E}">
        <p14:creationId xmlns:p14="http://schemas.microsoft.com/office/powerpoint/2010/main" val="1322639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EEA32-F726-B0A2-F517-AB34DF32D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CD3EA-0AA7-8179-8D88-F39E177017AB}"/>
              </a:ext>
            </a:extLst>
          </p:cNvPr>
          <p:cNvSpPr>
            <a:spLocks noGrp="1"/>
          </p:cNvSpPr>
          <p:nvPr>
            <p:ph type="title"/>
          </p:nvPr>
        </p:nvSpPr>
        <p:spPr>
          <a:xfrm>
            <a:off x="3747003" y="0"/>
            <a:ext cx="5396997" cy="5137298"/>
          </a:xfrm>
        </p:spPr>
        <p:txBody>
          <a:bodyPr anchor="ctr"/>
          <a:lstStyle/>
          <a:p>
            <a:r>
              <a:rPr lang="en-US" dirty="0"/>
              <a:t>Dashboard – Advanced Analysis</a:t>
            </a:r>
            <a:br>
              <a:rPr lang="en-US" dirty="0"/>
            </a:br>
            <a:br>
              <a:rPr lang="en-US" dirty="0"/>
            </a:br>
            <a:r>
              <a:rPr lang="en-US" dirty="0"/>
              <a:t>Initial Value Analysis</a:t>
            </a:r>
          </a:p>
        </p:txBody>
      </p:sp>
      <p:sp>
        <p:nvSpPr>
          <p:cNvPr id="10" name="Slide Number Placeholder 9">
            <a:extLst>
              <a:ext uri="{FF2B5EF4-FFF2-40B4-BE49-F238E27FC236}">
                <a16:creationId xmlns:a16="http://schemas.microsoft.com/office/drawing/2014/main" id="{744B6B1C-FCA0-CFB0-8052-FCFDB3DAD6CB}"/>
              </a:ext>
            </a:extLst>
          </p:cNvPr>
          <p:cNvSpPr>
            <a:spLocks noGrp="1"/>
          </p:cNvSpPr>
          <p:nvPr>
            <p:ph type="sldNum" sz="quarter" idx="12"/>
          </p:nvPr>
        </p:nvSpPr>
        <p:spPr/>
        <p:txBody>
          <a:bodyPr/>
          <a:lstStyle/>
          <a:p>
            <a:fld id="{9BFBF6F3-74E1-C848-B819-E33674367C9C}" type="slidenum">
              <a:rPr lang="en-US" smtClean="0"/>
              <a:pPr/>
              <a:t>21</a:t>
            </a:fld>
            <a:endParaRPr lang="en-US" dirty="0"/>
          </a:p>
        </p:txBody>
      </p:sp>
      <p:pic>
        <p:nvPicPr>
          <p:cNvPr id="4" name="Picture 3">
            <a:extLst>
              <a:ext uri="{FF2B5EF4-FFF2-40B4-BE49-F238E27FC236}">
                <a16:creationId xmlns:a16="http://schemas.microsoft.com/office/drawing/2014/main" id="{C96215CC-4E9D-747E-960F-327F95D4DB5E}"/>
              </a:ext>
            </a:extLst>
          </p:cNvPr>
          <p:cNvPicPr>
            <a:picLocks noChangeAspect="1"/>
          </p:cNvPicPr>
          <p:nvPr/>
        </p:nvPicPr>
        <p:blipFill>
          <a:blip r:embed="rId3"/>
          <a:stretch>
            <a:fillRect/>
          </a:stretch>
        </p:blipFill>
        <p:spPr>
          <a:xfrm>
            <a:off x="495621" y="0"/>
            <a:ext cx="3251383" cy="5143500"/>
          </a:xfrm>
          <a:prstGeom prst="rect">
            <a:avLst/>
          </a:prstGeom>
        </p:spPr>
      </p:pic>
    </p:spTree>
    <p:extLst>
      <p:ext uri="{BB962C8B-B14F-4D97-AF65-F5344CB8AC3E}">
        <p14:creationId xmlns:p14="http://schemas.microsoft.com/office/powerpoint/2010/main" val="26038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A091C0-D8F9-2F2F-64A3-34EE70737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79C44-CD17-38B0-969E-79B7A0770914}"/>
              </a:ext>
            </a:extLst>
          </p:cNvPr>
          <p:cNvSpPr>
            <a:spLocks noGrp="1"/>
          </p:cNvSpPr>
          <p:nvPr>
            <p:ph type="title"/>
          </p:nvPr>
        </p:nvSpPr>
        <p:spPr>
          <a:xfrm>
            <a:off x="2644758" y="0"/>
            <a:ext cx="6499241" cy="1574799"/>
          </a:xfrm>
        </p:spPr>
        <p:txBody>
          <a:bodyPr anchor="ctr"/>
          <a:lstStyle/>
          <a:p>
            <a:r>
              <a:rPr lang="en-US" dirty="0"/>
              <a:t>Other Advanced Analyses</a:t>
            </a:r>
          </a:p>
        </p:txBody>
      </p:sp>
      <p:pic>
        <p:nvPicPr>
          <p:cNvPr id="3" name="Picture 2">
            <a:extLst>
              <a:ext uri="{FF2B5EF4-FFF2-40B4-BE49-F238E27FC236}">
                <a16:creationId xmlns:a16="http://schemas.microsoft.com/office/drawing/2014/main" id="{93DAFD2F-4CD9-0FBB-0447-8BBE430BC95A}"/>
              </a:ext>
            </a:extLst>
          </p:cNvPr>
          <p:cNvPicPr>
            <a:picLocks noChangeAspect="1"/>
          </p:cNvPicPr>
          <p:nvPr/>
        </p:nvPicPr>
        <p:blipFill>
          <a:blip r:embed="rId3"/>
          <a:stretch>
            <a:fillRect/>
          </a:stretch>
        </p:blipFill>
        <p:spPr>
          <a:xfrm>
            <a:off x="-20708" y="0"/>
            <a:ext cx="2665466" cy="1664824"/>
          </a:xfrm>
          <a:prstGeom prst="rect">
            <a:avLst/>
          </a:prstGeom>
        </p:spPr>
      </p:pic>
      <p:pic>
        <p:nvPicPr>
          <p:cNvPr id="5" name="Picture 4">
            <a:extLst>
              <a:ext uri="{FF2B5EF4-FFF2-40B4-BE49-F238E27FC236}">
                <a16:creationId xmlns:a16="http://schemas.microsoft.com/office/drawing/2014/main" id="{C8989248-FA92-5C16-A599-9F8C22189008}"/>
              </a:ext>
            </a:extLst>
          </p:cNvPr>
          <p:cNvPicPr>
            <a:picLocks noChangeAspect="1"/>
          </p:cNvPicPr>
          <p:nvPr/>
        </p:nvPicPr>
        <p:blipFill>
          <a:blip r:embed="rId4"/>
          <a:stretch>
            <a:fillRect/>
          </a:stretch>
        </p:blipFill>
        <p:spPr>
          <a:xfrm>
            <a:off x="59961" y="1664824"/>
            <a:ext cx="2083794" cy="3506009"/>
          </a:xfrm>
          <a:prstGeom prst="rect">
            <a:avLst/>
          </a:prstGeom>
        </p:spPr>
      </p:pic>
      <p:pic>
        <p:nvPicPr>
          <p:cNvPr id="7" name="Picture 6">
            <a:extLst>
              <a:ext uri="{FF2B5EF4-FFF2-40B4-BE49-F238E27FC236}">
                <a16:creationId xmlns:a16="http://schemas.microsoft.com/office/drawing/2014/main" id="{21E12221-8A66-D4EA-8DFF-586D2068E4E4}"/>
              </a:ext>
            </a:extLst>
          </p:cNvPr>
          <p:cNvPicPr>
            <a:picLocks noChangeAspect="1"/>
          </p:cNvPicPr>
          <p:nvPr/>
        </p:nvPicPr>
        <p:blipFill>
          <a:blip r:embed="rId5"/>
          <a:stretch>
            <a:fillRect/>
          </a:stretch>
        </p:blipFill>
        <p:spPr>
          <a:xfrm>
            <a:off x="2273230" y="1664824"/>
            <a:ext cx="2385378" cy="3478677"/>
          </a:xfrm>
          <a:prstGeom prst="rect">
            <a:avLst/>
          </a:prstGeom>
        </p:spPr>
      </p:pic>
      <p:pic>
        <p:nvPicPr>
          <p:cNvPr id="8" name="Picture 7">
            <a:extLst>
              <a:ext uri="{FF2B5EF4-FFF2-40B4-BE49-F238E27FC236}">
                <a16:creationId xmlns:a16="http://schemas.microsoft.com/office/drawing/2014/main" id="{66733A91-2A17-2EEE-0F93-D0A646BBAFDF}"/>
              </a:ext>
            </a:extLst>
          </p:cNvPr>
          <p:cNvPicPr>
            <a:picLocks noChangeAspect="1"/>
          </p:cNvPicPr>
          <p:nvPr/>
        </p:nvPicPr>
        <p:blipFill>
          <a:blip r:embed="rId6"/>
          <a:stretch>
            <a:fillRect/>
          </a:stretch>
        </p:blipFill>
        <p:spPr>
          <a:xfrm>
            <a:off x="4809221" y="1664823"/>
            <a:ext cx="1968069" cy="3478677"/>
          </a:xfrm>
          <a:prstGeom prst="rect">
            <a:avLst/>
          </a:prstGeom>
        </p:spPr>
      </p:pic>
      <p:pic>
        <p:nvPicPr>
          <p:cNvPr id="9" name="Picture 8">
            <a:extLst>
              <a:ext uri="{FF2B5EF4-FFF2-40B4-BE49-F238E27FC236}">
                <a16:creationId xmlns:a16="http://schemas.microsoft.com/office/drawing/2014/main" id="{7DA8488A-22FD-D7B0-1A23-F2FF1A89FC2E}"/>
              </a:ext>
            </a:extLst>
          </p:cNvPr>
          <p:cNvPicPr>
            <a:picLocks noChangeAspect="1"/>
          </p:cNvPicPr>
          <p:nvPr/>
        </p:nvPicPr>
        <p:blipFill>
          <a:blip r:embed="rId7"/>
          <a:stretch>
            <a:fillRect/>
          </a:stretch>
        </p:blipFill>
        <p:spPr>
          <a:xfrm>
            <a:off x="6870770" y="1664822"/>
            <a:ext cx="2273941" cy="3478677"/>
          </a:xfrm>
          <a:prstGeom prst="rect">
            <a:avLst/>
          </a:prstGeom>
        </p:spPr>
      </p:pic>
      <p:sp>
        <p:nvSpPr>
          <p:cNvPr id="10" name="Slide Number Placeholder 9">
            <a:extLst>
              <a:ext uri="{FF2B5EF4-FFF2-40B4-BE49-F238E27FC236}">
                <a16:creationId xmlns:a16="http://schemas.microsoft.com/office/drawing/2014/main" id="{8CAFC327-01B1-28FE-AE49-892DE34121F2}"/>
              </a:ext>
            </a:extLst>
          </p:cNvPr>
          <p:cNvSpPr>
            <a:spLocks noGrp="1"/>
          </p:cNvSpPr>
          <p:nvPr>
            <p:ph type="sldNum" sz="quarter" idx="12"/>
          </p:nvPr>
        </p:nvSpPr>
        <p:spPr/>
        <p:txBody>
          <a:bodyPr/>
          <a:lstStyle/>
          <a:p>
            <a:fld id="{9BFBF6F3-74E1-C848-B819-E33674367C9C}" type="slidenum">
              <a:rPr lang="en-US" smtClean="0"/>
              <a:pPr/>
              <a:t>22</a:t>
            </a:fld>
            <a:endParaRPr lang="en-US" dirty="0"/>
          </a:p>
        </p:txBody>
      </p:sp>
    </p:spTree>
    <p:extLst>
      <p:ext uri="{BB962C8B-B14F-4D97-AF65-F5344CB8AC3E}">
        <p14:creationId xmlns:p14="http://schemas.microsoft.com/office/powerpoint/2010/main" val="3569148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9228-8BE7-5ECA-1B05-52955D525D0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269133-9765-8D9E-6049-B05E0F7FA501}"/>
              </a:ext>
            </a:extLst>
          </p:cNvPr>
          <p:cNvSpPr>
            <a:spLocks noGrp="1"/>
          </p:cNvSpPr>
          <p:nvPr>
            <p:ph type="title"/>
          </p:nvPr>
        </p:nvSpPr>
        <p:spPr>
          <a:xfrm>
            <a:off x="287854" y="42153"/>
            <a:ext cx="5465647" cy="572700"/>
          </a:xfrm>
        </p:spPr>
        <p:txBody>
          <a:bodyPr/>
          <a:lstStyle/>
          <a:p>
            <a:r>
              <a:rPr lang="en-US" dirty="0"/>
              <a:t>Dashboard - Interactivity</a:t>
            </a:r>
          </a:p>
        </p:txBody>
      </p:sp>
      <p:pic>
        <p:nvPicPr>
          <p:cNvPr id="9" name="Picture 8">
            <a:extLst>
              <a:ext uri="{FF2B5EF4-FFF2-40B4-BE49-F238E27FC236}">
                <a16:creationId xmlns:a16="http://schemas.microsoft.com/office/drawing/2014/main" id="{D6445F1A-838B-1464-FCC4-5618C0A631DA}"/>
              </a:ext>
            </a:extLst>
          </p:cNvPr>
          <p:cNvPicPr>
            <a:picLocks noChangeAspect="1"/>
          </p:cNvPicPr>
          <p:nvPr/>
        </p:nvPicPr>
        <p:blipFill>
          <a:blip r:embed="rId3"/>
          <a:srcRect t="5806" r="19123"/>
          <a:stretch/>
        </p:blipFill>
        <p:spPr>
          <a:xfrm>
            <a:off x="4174868" y="614853"/>
            <a:ext cx="4566163" cy="3300112"/>
          </a:xfrm>
          <a:prstGeom prst="rect">
            <a:avLst/>
          </a:prstGeom>
        </p:spPr>
      </p:pic>
      <p:pic>
        <p:nvPicPr>
          <p:cNvPr id="10" name="Picture 9">
            <a:extLst>
              <a:ext uri="{FF2B5EF4-FFF2-40B4-BE49-F238E27FC236}">
                <a16:creationId xmlns:a16="http://schemas.microsoft.com/office/drawing/2014/main" id="{2A5333B5-5B62-D569-387E-4F0469F0A08F}"/>
              </a:ext>
            </a:extLst>
          </p:cNvPr>
          <p:cNvPicPr>
            <a:picLocks noChangeAspect="1"/>
          </p:cNvPicPr>
          <p:nvPr/>
        </p:nvPicPr>
        <p:blipFill>
          <a:blip r:embed="rId4"/>
          <a:stretch>
            <a:fillRect/>
          </a:stretch>
        </p:blipFill>
        <p:spPr>
          <a:xfrm>
            <a:off x="2686051" y="4026623"/>
            <a:ext cx="3822613" cy="877958"/>
          </a:xfrm>
          <a:prstGeom prst="rect">
            <a:avLst/>
          </a:prstGeom>
        </p:spPr>
      </p:pic>
      <p:pic>
        <p:nvPicPr>
          <p:cNvPr id="12" name="Picture 11">
            <a:extLst>
              <a:ext uri="{FF2B5EF4-FFF2-40B4-BE49-F238E27FC236}">
                <a16:creationId xmlns:a16="http://schemas.microsoft.com/office/drawing/2014/main" id="{E9441684-14C4-62D6-D2D2-C951D6C347F8}"/>
              </a:ext>
            </a:extLst>
          </p:cNvPr>
          <p:cNvPicPr>
            <a:picLocks noChangeAspect="1"/>
          </p:cNvPicPr>
          <p:nvPr/>
        </p:nvPicPr>
        <p:blipFill>
          <a:blip r:embed="rId5"/>
          <a:srcRect l="5012" t="5322" r="5481" b="7329"/>
          <a:stretch/>
        </p:blipFill>
        <p:spPr>
          <a:xfrm>
            <a:off x="124081" y="1766843"/>
            <a:ext cx="3641584" cy="1745708"/>
          </a:xfrm>
          <a:prstGeom prst="rect">
            <a:avLst/>
          </a:prstGeom>
        </p:spPr>
      </p:pic>
      <p:sp>
        <p:nvSpPr>
          <p:cNvPr id="13" name="Slide Number Placeholder 10">
            <a:extLst>
              <a:ext uri="{FF2B5EF4-FFF2-40B4-BE49-F238E27FC236}">
                <a16:creationId xmlns:a16="http://schemas.microsoft.com/office/drawing/2014/main" id="{C5D38AFE-F910-39B5-4898-5C2DE9408EFB}"/>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23</a:t>
            </a:fld>
            <a:endParaRPr lang="en-US" dirty="0"/>
          </a:p>
        </p:txBody>
      </p:sp>
    </p:spTree>
    <p:extLst>
      <p:ext uri="{BB962C8B-B14F-4D97-AF65-F5344CB8AC3E}">
        <p14:creationId xmlns:p14="http://schemas.microsoft.com/office/powerpoint/2010/main" val="285531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C84CDF-1411-0861-881E-6448D5E528C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7D422AD-DB17-4010-8E2A-FB45488B8615}"/>
              </a:ext>
            </a:extLst>
          </p:cNvPr>
          <p:cNvSpPr>
            <a:spLocks noGrp="1"/>
          </p:cNvSpPr>
          <p:nvPr>
            <p:ph type="title"/>
          </p:nvPr>
        </p:nvSpPr>
        <p:spPr>
          <a:xfrm>
            <a:off x="287854" y="42153"/>
            <a:ext cx="5465647" cy="572700"/>
          </a:xfrm>
        </p:spPr>
        <p:txBody>
          <a:bodyPr/>
          <a:lstStyle/>
          <a:p>
            <a:r>
              <a:rPr lang="en-US" dirty="0"/>
              <a:t>Other Interactivity</a:t>
            </a:r>
          </a:p>
        </p:txBody>
      </p:sp>
      <p:pic>
        <p:nvPicPr>
          <p:cNvPr id="10" name="Picture 9">
            <a:extLst>
              <a:ext uri="{FF2B5EF4-FFF2-40B4-BE49-F238E27FC236}">
                <a16:creationId xmlns:a16="http://schemas.microsoft.com/office/drawing/2014/main" id="{B8982472-0BD2-8D7B-66B0-34EF2F96D361}"/>
              </a:ext>
            </a:extLst>
          </p:cNvPr>
          <p:cNvPicPr>
            <a:picLocks noChangeAspect="1"/>
          </p:cNvPicPr>
          <p:nvPr/>
        </p:nvPicPr>
        <p:blipFill>
          <a:blip r:embed="rId3"/>
          <a:srcRect l="282" r="6519"/>
          <a:stretch/>
        </p:blipFill>
        <p:spPr>
          <a:xfrm>
            <a:off x="0" y="704629"/>
            <a:ext cx="4942796" cy="1821752"/>
          </a:xfrm>
          <a:prstGeom prst="rect">
            <a:avLst/>
          </a:prstGeom>
        </p:spPr>
      </p:pic>
      <p:pic>
        <p:nvPicPr>
          <p:cNvPr id="12" name="Picture 11">
            <a:extLst>
              <a:ext uri="{FF2B5EF4-FFF2-40B4-BE49-F238E27FC236}">
                <a16:creationId xmlns:a16="http://schemas.microsoft.com/office/drawing/2014/main" id="{A1675D6E-C155-F1C6-8C3E-41715E5A745C}"/>
              </a:ext>
            </a:extLst>
          </p:cNvPr>
          <p:cNvPicPr>
            <a:picLocks noChangeAspect="1"/>
          </p:cNvPicPr>
          <p:nvPr/>
        </p:nvPicPr>
        <p:blipFill>
          <a:blip r:embed="rId4"/>
          <a:stretch>
            <a:fillRect/>
          </a:stretch>
        </p:blipFill>
        <p:spPr>
          <a:xfrm>
            <a:off x="4837261" y="3498536"/>
            <a:ext cx="3706959" cy="1644964"/>
          </a:xfrm>
          <a:prstGeom prst="rect">
            <a:avLst/>
          </a:prstGeom>
        </p:spPr>
      </p:pic>
      <p:pic>
        <p:nvPicPr>
          <p:cNvPr id="13" name="Picture 12">
            <a:extLst>
              <a:ext uri="{FF2B5EF4-FFF2-40B4-BE49-F238E27FC236}">
                <a16:creationId xmlns:a16="http://schemas.microsoft.com/office/drawing/2014/main" id="{5DF21126-02B0-776E-69F5-6FA16212F023}"/>
              </a:ext>
            </a:extLst>
          </p:cNvPr>
          <p:cNvPicPr>
            <a:picLocks noChangeAspect="1"/>
          </p:cNvPicPr>
          <p:nvPr/>
        </p:nvPicPr>
        <p:blipFill>
          <a:blip r:embed="rId5"/>
          <a:stretch>
            <a:fillRect/>
          </a:stretch>
        </p:blipFill>
        <p:spPr>
          <a:xfrm>
            <a:off x="4942796" y="1615505"/>
            <a:ext cx="3989007" cy="1821751"/>
          </a:xfrm>
          <a:prstGeom prst="rect">
            <a:avLst/>
          </a:prstGeom>
        </p:spPr>
      </p:pic>
      <p:sp>
        <p:nvSpPr>
          <p:cNvPr id="14" name="Slide Number Placeholder 10">
            <a:extLst>
              <a:ext uri="{FF2B5EF4-FFF2-40B4-BE49-F238E27FC236}">
                <a16:creationId xmlns:a16="http://schemas.microsoft.com/office/drawing/2014/main" id="{62AF58A6-1DB6-81C2-11D4-0A3D1895EF35}"/>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24</a:t>
            </a:fld>
            <a:endParaRPr lang="en-US" dirty="0"/>
          </a:p>
        </p:txBody>
      </p:sp>
      <p:pic>
        <p:nvPicPr>
          <p:cNvPr id="15" name="Picture 14">
            <a:extLst>
              <a:ext uri="{FF2B5EF4-FFF2-40B4-BE49-F238E27FC236}">
                <a16:creationId xmlns:a16="http://schemas.microsoft.com/office/drawing/2014/main" id="{0DC43DDC-020E-0184-2724-9DE30A6E6ED1}"/>
              </a:ext>
            </a:extLst>
          </p:cNvPr>
          <p:cNvPicPr>
            <a:picLocks noChangeAspect="1"/>
          </p:cNvPicPr>
          <p:nvPr/>
        </p:nvPicPr>
        <p:blipFill>
          <a:blip r:embed="rId6"/>
          <a:stretch>
            <a:fillRect/>
          </a:stretch>
        </p:blipFill>
        <p:spPr>
          <a:xfrm>
            <a:off x="-1" y="2714921"/>
            <a:ext cx="4757011" cy="2428580"/>
          </a:xfrm>
          <a:prstGeom prst="rect">
            <a:avLst/>
          </a:prstGeom>
        </p:spPr>
      </p:pic>
      <p:pic>
        <p:nvPicPr>
          <p:cNvPr id="16" name="Picture 15">
            <a:extLst>
              <a:ext uri="{FF2B5EF4-FFF2-40B4-BE49-F238E27FC236}">
                <a16:creationId xmlns:a16="http://schemas.microsoft.com/office/drawing/2014/main" id="{AC8F575F-B06D-E095-6A8A-58633CD7E6BF}"/>
              </a:ext>
            </a:extLst>
          </p:cNvPr>
          <p:cNvPicPr>
            <a:picLocks noChangeAspect="1"/>
          </p:cNvPicPr>
          <p:nvPr/>
        </p:nvPicPr>
        <p:blipFill>
          <a:blip r:embed="rId7"/>
          <a:stretch>
            <a:fillRect/>
          </a:stretch>
        </p:blipFill>
        <p:spPr>
          <a:xfrm>
            <a:off x="5183914" y="-26735"/>
            <a:ext cx="3960085" cy="1642240"/>
          </a:xfrm>
          <a:prstGeom prst="rect">
            <a:avLst/>
          </a:prstGeom>
        </p:spPr>
      </p:pic>
      <p:pic>
        <p:nvPicPr>
          <p:cNvPr id="17" name="Picture 16" descr="A green and yellow oval object with orange border&#10;&#10;AI-generated content may be incorrect.">
            <a:extLst>
              <a:ext uri="{FF2B5EF4-FFF2-40B4-BE49-F238E27FC236}">
                <a16:creationId xmlns:a16="http://schemas.microsoft.com/office/drawing/2014/main" id="{6EA9D10F-9167-54F0-5927-A10128E45C1B}"/>
              </a:ext>
            </a:extLst>
          </p:cNvPr>
          <p:cNvPicPr>
            <a:picLocks noChangeAspect="1"/>
          </p:cNvPicPr>
          <p:nvPr/>
        </p:nvPicPr>
        <p:blipFill>
          <a:blip r:embed="rId8"/>
          <a:stretch>
            <a:fillRect/>
          </a:stretch>
        </p:blipFill>
        <p:spPr>
          <a:xfrm>
            <a:off x="4177308" y="3242776"/>
            <a:ext cx="457200" cy="584200"/>
          </a:xfrm>
          <a:prstGeom prst="rect">
            <a:avLst/>
          </a:prstGeom>
        </p:spPr>
      </p:pic>
      <p:pic>
        <p:nvPicPr>
          <p:cNvPr id="18" name="Picture 17" descr="A cartoon of a virus&#10;&#10;AI-generated content may be incorrect.">
            <a:extLst>
              <a:ext uri="{FF2B5EF4-FFF2-40B4-BE49-F238E27FC236}">
                <a16:creationId xmlns:a16="http://schemas.microsoft.com/office/drawing/2014/main" id="{4CF7F539-DA85-D07D-51AF-BF3BAB7C7690}"/>
              </a:ext>
            </a:extLst>
          </p:cNvPr>
          <p:cNvPicPr>
            <a:picLocks noChangeAspect="1"/>
          </p:cNvPicPr>
          <p:nvPr/>
        </p:nvPicPr>
        <p:blipFill>
          <a:blip r:embed="rId9"/>
          <a:stretch>
            <a:fillRect/>
          </a:stretch>
        </p:blipFill>
        <p:spPr>
          <a:xfrm rot="19987373">
            <a:off x="287854" y="60026"/>
            <a:ext cx="457200" cy="584200"/>
          </a:xfrm>
          <a:prstGeom prst="rect">
            <a:avLst/>
          </a:prstGeom>
        </p:spPr>
      </p:pic>
      <p:pic>
        <p:nvPicPr>
          <p:cNvPr id="19" name="Picture 18" descr="A close up of a logo&#10;&#10;AI-generated content may be incorrect.">
            <a:extLst>
              <a:ext uri="{FF2B5EF4-FFF2-40B4-BE49-F238E27FC236}">
                <a16:creationId xmlns:a16="http://schemas.microsoft.com/office/drawing/2014/main" id="{348A89C3-669A-E302-7010-6A9D00F68C56}"/>
              </a:ext>
            </a:extLst>
          </p:cNvPr>
          <p:cNvPicPr>
            <a:picLocks noChangeAspect="1"/>
          </p:cNvPicPr>
          <p:nvPr/>
        </p:nvPicPr>
        <p:blipFill>
          <a:blip r:embed="rId10"/>
          <a:stretch>
            <a:fillRect/>
          </a:stretch>
        </p:blipFill>
        <p:spPr>
          <a:xfrm rot="1359624">
            <a:off x="8581426" y="3593520"/>
            <a:ext cx="457200" cy="584200"/>
          </a:xfrm>
          <a:prstGeom prst="rect">
            <a:avLst/>
          </a:prstGeom>
        </p:spPr>
      </p:pic>
    </p:spTree>
    <p:extLst>
      <p:ext uri="{BB962C8B-B14F-4D97-AF65-F5344CB8AC3E}">
        <p14:creationId xmlns:p14="http://schemas.microsoft.com/office/powerpoint/2010/main" val="89821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0DFDE-D01A-6412-60F6-5E31A2F6E75A}"/>
            </a:ext>
          </a:extLst>
        </p:cNvPr>
        <p:cNvGrpSpPr/>
        <p:nvPr/>
      </p:nvGrpSpPr>
      <p:grpSpPr>
        <a:xfrm>
          <a:off x="0" y="0"/>
          <a:ext cx="0" cy="0"/>
          <a:chOff x="0" y="0"/>
          <a:chExt cx="0" cy="0"/>
        </a:xfrm>
      </p:grpSpPr>
      <p:sp>
        <p:nvSpPr>
          <p:cNvPr id="2" name="Google Shape;1610;p104">
            <a:extLst>
              <a:ext uri="{FF2B5EF4-FFF2-40B4-BE49-F238E27FC236}">
                <a16:creationId xmlns:a16="http://schemas.microsoft.com/office/drawing/2014/main" id="{1520BE09-7D7F-7652-B6A8-DD13B3E75108}"/>
              </a:ext>
            </a:extLst>
          </p:cNvPr>
          <p:cNvSpPr txBox="1">
            <a:spLocks/>
          </p:cNvSpPr>
          <p:nvPr/>
        </p:nvSpPr>
        <p:spPr>
          <a:xfrm>
            <a:off x="1252728" y="923544"/>
            <a:ext cx="6656832" cy="31201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Montserrat ExtraBold"/>
              <a:buNone/>
              <a:defRPr sz="18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sz="4800" dirty="0"/>
              <a:t>Small GUI and Dashboard Demo*</a:t>
            </a:r>
          </a:p>
        </p:txBody>
      </p:sp>
      <p:sp>
        <p:nvSpPr>
          <p:cNvPr id="3" name="Slide Number Placeholder 8">
            <a:extLst>
              <a:ext uri="{FF2B5EF4-FFF2-40B4-BE49-F238E27FC236}">
                <a16:creationId xmlns:a16="http://schemas.microsoft.com/office/drawing/2014/main" id="{0284C5D5-A765-7B5E-BDA7-3353C9256291}"/>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25</a:t>
            </a:fld>
            <a:endParaRPr lang="en-US"/>
          </a:p>
        </p:txBody>
      </p:sp>
      <p:pic>
        <p:nvPicPr>
          <p:cNvPr id="4" name="Picture 3" descr="A green bacteria with black background&#10;&#10;AI-generated content may be incorrect.">
            <a:extLst>
              <a:ext uri="{FF2B5EF4-FFF2-40B4-BE49-F238E27FC236}">
                <a16:creationId xmlns:a16="http://schemas.microsoft.com/office/drawing/2014/main" id="{7C421138-C94B-802F-E14E-E1E314189A36}"/>
              </a:ext>
            </a:extLst>
          </p:cNvPr>
          <p:cNvPicPr>
            <a:picLocks noChangeAspect="1"/>
          </p:cNvPicPr>
          <p:nvPr/>
        </p:nvPicPr>
        <p:blipFill>
          <a:blip r:embed="rId3"/>
          <a:stretch>
            <a:fillRect/>
          </a:stretch>
        </p:blipFill>
        <p:spPr>
          <a:xfrm rot="17870145">
            <a:off x="8335460" y="263057"/>
            <a:ext cx="457200" cy="584200"/>
          </a:xfrm>
          <a:prstGeom prst="rect">
            <a:avLst/>
          </a:prstGeom>
        </p:spPr>
      </p:pic>
      <p:pic>
        <p:nvPicPr>
          <p:cNvPr id="6" name="Picture 5" descr="A red bacteria with black background&#10;&#10;AI-generated content may be incorrect.">
            <a:extLst>
              <a:ext uri="{FF2B5EF4-FFF2-40B4-BE49-F238E27FC236}">
                <a16:creationId xmlns:a16="http://schemas.microsoft.com/office/drawing/2014/main" id="{D027C0E2-7328-00D6-6EF6-29263A2C69F4}"/>
              </a:ext>
            </a:extLst>
          </p:cNvPr>
          <p:cNvPicPr>
            <a:picLocks noChangeAspect="1"/>
          </p:cNvPicPr>
          <p:nvPr/>
        </p:nvPicPr>
        <p:blipFill>
          <a:blip r:embed="rId4"/>
          <a:stretch>
            <a:fillRect/>
          </a:stretch>
        </p:blipFill>
        <p:spPr>
          <a:xfrm rot="2944679">
            <a:off x="2743634" y="3236584"/>
            <a:ext cx="457200" cy="584200"/>
          </a:xfrm>
          <a:prstGeom prst="rect">
            <a:avLst/>
          </a:prstGeom>
        </p:spPr>
      </p:pic>
      <p:pic>
        <p:nvPicPr>
          <p:cNvPr id="7" name="Picture 6" descr="A cartoon of a sponge&#10;&#10;AI-generated content may be incorrect.">
            <a:extLst>
              <a:ext uri="{FF2B5EF4-FFF2-40B4-BE49-F238E27FC236}">
                <a16:creationId xmlns:a16="http://schemas.microsoft.com/office/drawing/2014/main" id="{A0CC1B76-4404-88CC-0A7B-534E763ECCB5}"/>
              </a:ext>
            </a:extLst>
          </p:cNvPr>
          <p:cNvPicPr>
            <a:picLocks noChangeAspect="1"/>
          </p:cNvPicPr>
          <p:nvPr/>
        </p:nvPicPr>
        <p:blipFill>
          <a:blip r:embed="rId5"/>
          <a:stretch>
            <a:fillRect/>
          </a:stretch>
        </p:blipFill>
        <p:spPr>
          <a:xfrm rot="18459510">
            <a:off x="2754690" y="1036379"/>
            <a:ext cx="457200" cy="584200"/>
          </a:xfrm>
          <a:prstGeom prst="rect">
            <a:avLst/>
          </a:prstGeom>
        </p:spPr>
      </p:pic>
      <p:pic>
        <p:nvPicPr>
          <p:cNvPr id="8" name="Picture 7" descr="A purple object with black background&#10;&#10;AI-generated content may be incorrect.">
            <a:extLst>
              <a:ext uri="{FF2B5EF4-FFF2-40B4-BE49-F238E27FC236}">
                <a16:creationId xmlns:a16="http://schemas.microsoft.com/office/drawing/2014/main" id="{C7FE29E9-B50D-AA51-3632-CB5AE8CFA594}"/>
              </a:ext>
            </a:extLst>
          </p:cNvPr>
          <p:cNvPicPr>
            <a:picLocks noChangeAspect="1"/>
          </p:cNvPicPr>
          <p:nvPr/>
        </p:nvPicPr>
        <p:blipFill>
          <a:blip r:embed="rId6"/>
          <a:stretch>
            <a:fillRect/>
          </a:stretch>
        </p:blipFill>
        <p:spPr>
          <a:xfrm rot="19373264">
            <a:off x="8515350" y="4225133"/>
            <a:ext cx="457200" cy="584200"/>
          </a:xfrm>
          <a:prstGeom prst="rect">
            <a:avLst/>
          </a:prstGeom>
        </p:spPr>
      </p:pic>
      <p:pic>
        <p:nvPicPr>
          <p:cNvPr id="10" name="Picture 9" descr="A pink and white virus with black lines&#10;&#10;AI-generated content may be incorrect.">
            <a:extLst>
              <a:ext uri="{FF2B5EF4-FFF2-40B4-BE49-F238E27FC236}">
                <a16:creationId xmlns:a16="http://schemas.microsoft.com/office/drawing/2014/main" id="{3F304573-9051-36CC-3735-5FDD121E4730}"/>
              </a:ext>
            </a:extLst>
          </p:cNvPr>
          <p:cNvPicPr>
            <a:picLocks noChangeAspect="1"/>
          </p:cNvPicPr>
          <p:nvPr/>
        </p:nvPicPr>
        <p:blipFill>
          <a:blip r:embed="rId7"/>
          <a:stretch>
            <a:fillRect/>
          </a:stretch>
        </p:blipFill>
        <p:spPr>
          <a:xfrm rot="19915240">
            <a:off x="5255319" y="442401"/>
            <a:ext cx="457200" cy="584200"/>
          </a:xfrm>
          <a:prstGeom prst="rect">
            <a:avLst/>
          </a:prstGeom>
        </p:spPr>
      </p:pic>
      <p:pic>
        <p:nvPicPr>
          <p:cNvPr id="11" name="Picture 10" descr="A blue and white hexagon shaped object&#10;&#10;AI-generated content may be incorrect.">
            <a:extLst>
              <a:ext uri="{FF2B5EF4-FFF2-40B4-BE49-F238E27FC236}">
                <a16:creationId xmlns:a16="http://schemas.microsoft.com/office/drawing/2014/main" id="{64805DC3-752F-510E-DA86-008D798B7FE1}"/>
              </a:ext>
            </a:extLst>
          </p:cNvPr>
          <p:cNvPicPr>
            <a:picLocks noChangeAspect="1"/>
          </p:cNvPicPr>
          <p:nvPr/>
        </p:nvPicPr>
        <p:blipFill>
          <a:blip r:embed="rId8"/>
          <a:stretch>
            <a:fillRect/>
          </a:stretch>
        </p:blipFill>
        <p:spPr>
          <a:xfrm rot="1645850">
            <a:off x="4800600" y="3757295"/>
            <a:ext cx="457200" cy="584200"/>
          </a:xfrm>
          <a:prstGeom prst="rect">
            <a:avLst/>
          </a:prstGeom>
        </p:spPr>
      </p:pic>
      <p:pic>
        <p:nvPicPr>
          <p:cNvPr id="12" name="Picture 11" descr="A pink and white object with a black background&#10;&#10;AI-generated content may be incorrect.">
            <a:extLst>
              <a:ext uri="{FF2B5EF4-FFF2-40B4-BE49-F238E27FC236}">
                <a16:creationId xmlns:a16="http://schemas.microsoft.com/office/drawing/2014/main" id="{0F67D31F-E582-5F29-E540-99BDE67369A6}"/>
              </a:ext>
            </a:extLst>
          </p:cNvPr>
          <p:cNvPicPr>
            <a:picLocks noChangeAspect="1"/>
          </p:cNvPicPr>
          <p:nvPr/>
        </p:nvPicPr>
        <p:blipFill>
          <a:blip r:embed="rId9"/>
          <a:stretch>
            <a:fillRect/>
          </a:stretch>
        </p:blipFill>
        <p:spPr>
          <a:xfrm rot="2206049">
            <a:off x="400051" y="4378974"/>
            <a:ext cx="457200" cy="584200"/>
          </a:xfrm>
          <a:prstGeom prst="rect">
            <a:avLst/>
          </a:prstGeom>
        </p:spPr>
      </p:pic>
      <p:pic>
        <p:nvPicPr>
          <p:cNvPr id="13" name="Picture 12" descr="A pink and blue diamond shaped object&#10;&#10;AI-generated content may be incorrect.">
            <a:extLst>
              <a:ext uri="{FF2B5EF4-FFF2-40B4-BE49-F238E27FC236}">
                <a16:creationId xmlns:a16="http://schemas.microsoft.com/office/drawing/2014/main" id="{70BFE171-37C1-D2C4-92B5-990EB1E5A040}"/>
              </a:ext>
            </a:extLst>
          </p:cNvPr>
          <p:cNvPicPr>
            <a:picLocks noChangeAspect="1"/>
          </p:cNvPicPr>
          <p:nvPr/>
        </p:nvPicPr>
        <p:blipFill>
          <a:blip r:embed="rId10"/>
          <a:stretch>
            <a:fillRect/>
          </a:stretch>
        </p:blipFill>
        <p:spPr>
          <a:xfrm rot="19773143">
            <a:off x="365404" y="75561"/>
            <a:ext cx="457200" cy="584200"/>
          </a:xfrm>
          <a:prstGeom prst="rect">
            <a:avLst/>
          </a:prstGeom>
        </p:spPr>
      </p:pic>
      <p:pic>
        <p:nvPicPr>
          <p:cNvPr id="14" name="Picture 13" descr="A cartoon of a purple object with orange dots&#10;&#10;AI-generated content may be incorrect.">
            <a:extLst>
              <a:ext uri="{FF2B5EF4-FFF2-40B4-BE49-F238E27FC236}">
                <a16:creationId xmlns:a16="http://schemas.microsoft.com/office/drawing/2014/main" id="{D9E401A1-D22E-8707-CB39-99CC8043EFE2}"/>
              </a:ext>
            </a:extLst>
          </p:cNvPr>
          <p:cNvPicPr>
            <a:picLocks noChangeAspect="1"/>
          </p:cNvPicPr>
          <p:nvPr/>
        </p:nvPicPr>
        <p:blipFill>
          <a:blip r:embed="rId11"/>
          <a:stretch>
            <a:fillRect/>
          </a:stretch>
        </p:blipFill>
        <p:spPr>
          <a:xfrm>
            <a:off x="7803037" y="1242702"/>
            <a:ext cx="457200" cy="584200"/>
          </a:xfrm>
          <a:prstGeom prst="rect">
            <a:avLst/>
          </a:prstGeom>
        </p:spPr>
      </p:pic>
      <p:sp>
        <p:nvSpPr>
          <p:cNvPr id="5" name="TextBox 4">
            <a:extLst>
              <a:ext uri="{FF2B5EF4-FFF2-40B4-BE49-F238E27FC236}">
                <a16:creationId xmlns:a16="http://schemas.microsoft.com/office/drawing/2014/main" id="{ED543E9A-94DE-29E2-D10E-BDDE1264DC2D}"/>
              </a:ext>
            </a:extLst>
          </p:cNvPr>
          <p:cNvSpPr txBox="1"/>
          <p:nvPr/>
        </p:nvSpPr>
        <p:spPr>
          <a:xfrm>
            <a:off x="4595247" y="4742481"/>
            <a:ext cx="2611612" cy="307777"/>
          </a:xfrm>
          <a:prstGeom prst="rect">
            <a:avLst/>
          </a:prstGeom>
          <a:noFill/>
        </p:spPr>
        <p:txBody>
          <a:bodyPr wrap="none" rtlCol="0">
            <a:spAutoFit/>
          </a:bodyPr>
          <a:lstStyle/>
          <a:p>
            <a:r>
              <a:rPr lang="en-US" dirty="0"/>
              <a:t>*at the end, if time and interest</a:t>
            </a:r>
          </a:p>
        </p:txBody>
      </p:sp>
    </p:spTree>
    <p:extLst>
      <p:ext uri="{BB962C8B-B14F-4D97-AF65-F5344CB8AC3E}">
        <p14:creationId xmlns:p14="http://schemas.microsoft.com/office/powerpoint/2010/main" val="1862353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07E0D37A-59D4-23F4-3651-7DE5D6FD451A}"/>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249BD92F-CFFF-294B-07CB-3BE70038CF15}"/>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lvl="0"/>
            <a:r>
              <a:rPr lang="en-US" dirty="0"/>
              <a:t>EXAMPLE USE CASES</a:t>
            </a:r>
            <a:endParaRPr dirty="0"/>
          </a:p>
        </p:txBody>
      </p:sp>
      <p:sp>
        <p:nvSpPr>
          <p:cNvPr id="23" name="Google Shape;421;p57">
            <a:extLst>
              <a:ext uri="{FF2B5EF4-FFF2-40B4-BE49-F238E27FC236}">
                <a16:creationId xmlns:a16="http://schemas.microsoft.com/office/drawing/2014/main" id="{CE119348-0D42-33ED-3CD0-A1E80E25D843}"/>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286E278C-1FFD-C474-0CF4-B641E36B9441}"/>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44E4F396-95DC-30FD-49AB-697AB262979D}"/>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26</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3B9C6F7F-A1FA-84CB-2518-5FD5EF817139}"/>
              </a:ext>
            </a:extLst>
          </p:cNvPr>
          <p:cNvPicPr>
            <a:picLocks noChangeAspect="1"/>
          </p:cNvPicPr>
          <p:nvPr/>
        </p:nvPicPr>
        <p:blipFill>
          <a:blip r:embed="rId3"/>
          <a:stretch>
            <a:fillRect/>
          </a:stretch>
        </p:blipFill>
        <p:spPr>
          <a:xfrm rot="18476876">
            <a:off x="5019057" y="2219958"/>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7E3A198D-A152-5A1F-E885-F6877A441523}"/>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2047E733-E091-AD2B-3066-1713AE8A9D16}"/>
              </a:ext>
            </a:extLst>
          </p:cNvPr>
          <p:cNvPicPr>
            <a:picLocks noChangeAspect="1"/>
          </p:cNvPicPr>
          <p:nvPr/>
        </p:nvPicPr>
        <p:blipFill>
          <a:blip r:embed="rId5"/>
          <a:stretch>
            <a:fillRect/>
          </a:stretch>
        </p:blipFill>
        <p:spPr>
          <a:xfrm>
            <a:off x="3358180" y="3379529"/>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585EC42A-D4B9-B9EE-EDE6-0F9ED1387ECA}"/>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FC7D9DCC-1CEB-517F-5E39-EA59A51D7BC0}"/>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7F26DEAE-9804-B8F9-7D06-2BF1818D058A}"/>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E16622DE-C2B5-B7D5-5C11-23592DBC9B43}"/>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C0A65421-C1D2-80FA-2F50-E83842014EB8}"/>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AC424F79-2D1F-EC11-C0C8-18199CCB4FED}"/>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7820553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a:extLst>
            <a:ext uri="{FF2B5EF4-FFF2-40B4-BE49-F238E27FC236}">
              <a16:creationId xmlns:a16="http://schemas.microsoft.com/office/drawing/2014/main" id="{F22D6396-8A14-A921-4DAF-01D74C0B061E}"/>
            </a:ext>
          </a:extLst>
        </p:cNvPr>
        <p:cNvGrpSpPr/>
        <p:nvPr/>
      </p:nvGrpSpPr>
      <p:grpSpPr>
        <a:xfrm>
          <a:off x="0" y="0"/>
          <a:ext cx="0" cy="0"/>
          <a:chOff x="0" y="0"/>
          <a:chExt cx="0" cy="0"/>
        </a:xfrm>
      </p:grpSpPr>
      <p:sp>
        <p:nvSpPr>
          <p:cNvPr id="380" name="Google Shape;380;p55">
            <a:hlinkClick r:id="rId3" action="ppaction://hlinksldjump"/>
            <a:extLst>
              <a:ext uri="{FF2B5EF4-FFF2-40B4-BE49-F238E27FC236}">
                <a16:creationId xmlns:a16="http://schemas.microsoft.com/office/drawing/2014/main" id="{A58BFD14-94DE-1523-E4A9-87C85FFE665F}"/>
              </a:ext>
            </a:extLst>
          </p:cNvPr>
          <p:cNvSpPr txBox="1">
            <a:spLocks noGrp="1"/>
          </p:cNvSpPr>
          <p:nvPr>
            <p:ph type="title"/>
          </p:nvPr>
        </p:nvSpPr>
        <p:spPr>
          <a:xfrm>
            <a:off x="2963225" y="1234347"/>
            <a:ext cx="236900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PARAMETER SENSITIVITY</a:t>
            </a:r>
            <a:endParaRPr dirty="0"/>
          </a:p>
        </p:txBody>
      </p:sp>
      <p:sp>
        <p:nvSpPr>
          <p:cNvPr id="381" name="Google Shape;381;p55">
            <a:hlinkClick r:id="rId3" action="ppaction://hlinksldjump"/>
            <a:extLst>
              <a:ext uri="{FF2B5EF4-FFF2-40B4-BE49-F238E27FC236}">
                <a16:creationId xmlns:a16="http://schemas.microsoft.com/office/drawing/2014/main" id="{658FFD09-B662-C22D-35FA-A32FC982C114}"/>
              </a:ext>
            </a:extLst>
          </p:cNvPr>
          <p:cNvSpPr txBox="1">
            <a:spLocks noGrp="1"/>
          </p:cNvSpPr>
          <p:nvPr>
            <p:ph type="title" idx="2"/>
          </p:nvPr>
        </p:nvSpPr>
        <p:spPr>
          <a:xfrm>
            <a:off x="2963225" y="641172"/>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83" name="Google Shape;383;p55">
            <a:hlinkClick r:id="" action="ppaction://noaction"/>
            <a:extLst>
              <a:ext uri="{FF2B5EF4-FFF2-40B4-BE49-F238E27FC236}">
                <a16:creationId xmlns:a16="http://schemas.microsoft.com/office/drawing/2014/main" id="{7F940387-E03E-A201-87EC-305B1153CBE3}"/>
              </a:ext>
            </a:extLst>
          </p:cNvPr>
          <p:cNvSpPr txBox="1">
            <a:spLocks noGrp="1"/>
          </p:cNvSpPr>
          <p:nvPr>
            <p:ph type="title" idx="3"/>
          </p:nvPr>
        </p:nvSpPr>
        <p:spPr>
          <a:xfrm>
            <a:off x="5539924" y="1225742"/>
            <a:ext cx="376710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CHANGING INITIAL CONDITIONS</a:t>
            </a:r>
            <a:endParaRPr dirty="0"/>
          </a:p>
        </p:txBody>
      </p:sp>
      <p:sp>
        <p:nvSpPr>
          <p:cNvPr id="384" name="Google Shape;384;p55">
            <a:hlinkClick r:id="" action="ppaction://noaction"/>
            <a:extLst>
              <a:ext uri="{FF2B5EF4-FFF2-40B4-BE49-F238E27FC236}">
                <a16:creationId xmlns:a16="http://schemas.microsoft.com/office/drawing/2014/main" id="{B40FEB15-CD57-25C1-52C2-A61E85463534}"/>
              </a:ext>
            </a:extLst>
          </p:cNvPr>
          <p:cNvSpPr txBox="1">
            <a:spLocks noGrp="1"/>
          </p:cNvSpPr>
          <p:nvPr>
            <p:ph type="title" idx="4"/>
          </p:nvPr>
        </p:nvSpPr>
        <p:spPr>
          <a:xfrm>
            <a:off x="5539925" y="632567"/>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389" name="Google Shape;389;p55">
            <a:hlinkClick r:id="" action="ppaction://noaction"/>
            <a:extLst>
              <a:ext uri="{FF2B5EF4-FFF2-40B4-BE49-F238E27FC236}">
                <a16:creationId xmlns:a16="http://schemas.microsoft.com/office/drawing/2014/main" id="{3FF9F610-EDD1-B551-5EF6-91C6F0348F91}"/>
              </a:ext>
            </a:extLst>
          </p:cNvPr>
          <p:cNvSpPr txBox="1">
            <a:spLocks noGrp="1"/>
          </p:cNvSpPr>
          <p:nvPr>
            <p:ph type="title" idx="9"/>
          </p:nvPr>
        </p:nvSpPr>
        <p:spPr>
          <a:xfrm>
            <a:off x="5647346" y="3540653"/>
            <a:ext cx="287996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EXTENDING TO A LARGE 20x20x10 SYSTEM</a:t>
            </a:r>
            <a:endParaRPr dirty="0"/>
          </a:p>
        </p:txBody>
      </p:sp>
      <p:sp>
        <p:nvSpPr>
          <p:cNvPr id="390" name="Google Shape;390;p55">
            <a:hlinkClick r:id="" action="ppaction://noaction"/>
            <a:extLst>
              <a:ext uri="{FF2B5EF4-FFF2-40B4-BE49-F238E27FC236}">
                <a16:creationId xmlns:a16="http://schemas.microsoft.com/office/drawing/2014/main" id="{FF8BA3FF-D28C-2001-EFD3-0EBA250630FD}"/>
              </a:ext>
            </a:extLst>
          </p:cNvPr>
          <p:cNvSpPr txBox="1">
            <a:spLocks noGrp="1"/>
          </p:cNvSpPr>
          <p:nvPr>
            <p:ph type="title" idx="13"/>
          </p:nvPr>
        </p:nvSpPr>
        <p:spPr>
          <a:xfrm>
            <a:off x="5647346" y="2834569"/>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2" name="Google Shape;383;p55">
            <a:hlinkClick r:id="" action="ppaction://noaction"/>
            <a:extLst>
              <a:ext uri="{FF2B5EF4-FFF2-40B4-BE49-F238E27FC236}">
                <a16:creationId xmlns:a16="http://schemas.microsoft.com/office/drawing/2014/main" id="{647C67E8-93AE-D780-E401-6CD85D1FE3A4}"/>
              </a:ext>
            </a:extLst>
          </p:cNvPr>
          <p:cNvSpPr txBox="1">
            <a:spLocks/>
          </p:cNvSpPr>
          <p:nvPr/>
        </p:nvSpPr>
        <p:spPr>
          <a:xfrm>
            <a:off x="2963224" y="3540653"/>
            <a:ext cx="2669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ExtraBold"/>
              <a:buNone/>
              <a:defRPr sz="20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CONDITIONS FOR PHAGE PROLIFERATION</a:t>
            </a:r>
          </a:p>
        </p:txBody>
      </p:sp>
      <p:sp>
        <p:nvSpPr>
          <p:cNvPr id="3" name="Google Shape;384;p55">
            <a:hlinkClick r:id="" action="ppaction://noaction"/>
            <a:extLst>
              <a:ext uri="{FF2B5EF4-FFF2-40B4-BE49-F238E27FC236}">
                <a16:creationId xmlns:a16="http://schemas.microsoft.com/office/drawing/2014/main" id="{B863016C-7C09-4DAD-4F9B-F94FD6BE9D06}"/>
              </a:ext>
            </a:extLst>
          </p:cNvPr>
          <p:cNvSpPr txBox="1">
            <a:spLocks/>
          </p:cNvSpPr>
          <p:nvPr/>
        </p:nvSpPr>
        <p:spPr>
          <a:xfrm>
            <a:off x="2963224" y="2838557"/>
            <a:ext cx="1275300" cy="59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Montserrat ExtraBold"/>
              <a:buNone/>
              <a:defRPr sz="3000" b="0" i="0" u="none" strike="noStrike" cap="none">
                <a:solidFill>
                  <a:schemeClr val="accent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03</a:t>
            </a:r>
          </a:p>
        </p:txBody>
      </p:sp>
      <p:pic>
        <p:nvPicPr>
          <p:cNvPr id="30" name="Picture 29" descr="A cartoon of a pink object with green spots&#10;&#10;AI-generated content may be incorrect.">
            <a:extLst>
              <a:ext uri="{FF2B5EF4-FFF2-40B4-BE49-F238E27FC236}">
                <a16:creationId xmlns:a16="http://schemas.microsoft.com/office/drawing/2014/main" id="{D9C4D9B3-CB65-C456-84A7-6075E74C923D}"/>
              </a:ext>
            </a:extLst>
          </p:cNvPr>
          <p:cNvPicPr>
            <a:picLocks noChangeAspect="1"/>
          </p:cNvPicPr>
          <p:nvPr/>
        </p:nvPicPr>
        <p:blipFill>
          <a:blip r:embed="rId4"/>
          <a:stretch>
            <a:fillRect/>
          </a:stretch>
        </p:blipFill>
        <p:spPr>
          <a:xfrm rot="17443309">
            <a:off x="8139652" y="3160323"/>
            <a:ext cx="457200" cy="584200"/>
          </a:xfrm>
          <a:prstGeom prst="rect">
            <a:avLst/>
          </a:prstGeom>
        </p:spPr>
      </p:pic>
      <p:pic>
        <p:nvPicPr>
          <p:cNvPr id="32" name="Picture 31" descr="A yellow and green object&#10;&#10;AI-generated content may be incorrect.">
            <a:extLst>
              <a:ext uri="{FF2B5EF4-FFF2-40B4-BE49-F238E27FC236}">
                <a16:creationId xmlns:a16="http://schemas.microsoft.com/office/drawing/2014/main" id="{70F22952-1DDE-9F0B-91EA-F7EBF187086C}"/>
              </a:ext>
            </a:extLst>
          </p:cNvPr>
          <p:cNvPicPr>
            <a:picLocks noChangeAspect="1"/>
          </p:cNvPicPr>
          <p:nvPr/>
        </p:nvPicPr>
        <p:blipFill>
          <a:blip r:embed="rId5"/>
          <a:stretch>
            <a:fillRect/>
          </a:stretch>
        </p:blipFill>
        <p:spPr>
          <a:xfrm rot="19312687">
            <a:off x="4111415" y="483024"/>
            <a:ext cx="457200" cy="584200"/>
          </a:xfrm>
          <a:prstGeom prst="rect">
            <a:avLst/>
          </a:prstGeom>
        </p:spPr>
      </p:pic>
      <p:pic>
        <p:nvPicPr>
          <p:cNvPr id="34" name="Picture 33" descr="A pink and white object with a black background&#10;&#10;AI-generated content may be incorrect.">
            <a:extLst>
              <a:ext uri="{FF2B5EF4-FFF2-40B4-BE49-F238E27FC236}">
                <a16:creationId xmlns:a16="http://schemas.microsoft.com/office/drawing/2014/main" id="{C3E0F86A-36E3-C088-CAD8-5DF746563153}"/>
              </a:ext>
            </a:extLst>
          </p:cNvPr>
          <p:cNvPicPr>
            <a:picLocks noChangeAspect="1"/>
          </p:cNvPicPr>
          <p:nvPr/>
        </p:nvPicPr>
        <p:blipFill>
          <a:blip r:embed="rId6"/>
          <a:stretch>
            <a:fillRect/>
          </a:stretch>
        </p:blipFill>
        <p:spPr>
          <a:xfrm>
            <a:off x="7056784" y="195932"/>
            <a:ext cx="457200" cy="584200"/>
          </a:xfrm>
          <a:prstGeom prst="rect">
            <a:avLst/>
          </a:prstGeom>
        </p:spPr>
      </p:pic>
      <p:pic>
        <p:nvPicPr>
          <p:cNvPr id="36" name="Picture 35" descr="A pink and white cartoon with black lines and dots&#10;&#10;AI-generated content may be incorrect.">
            <a:extLst>
              <a:ext uri="{FF2B5EF4-FFF2-40B4-BE49-F238E27FC236}">
                <a16:creationId xmlns:a16="http://schemas.microsoft.com/office/drawing/2014/main" id="{DDE44792-E448-BF52-1F3F-AE66ED5B211A}"/>
              </a:ext>
            </a:extLst>
          </p:cNvPr>
          <p:cNvPicPr>
            <a:picLocks noChangeAspect="1"/>
          </p:cNvPicPr>
          <p:nvPr/>
        </p:nvPicPr>
        <p:blipFill>
          <a:blip r:embed="rId7"/>
          <a:stretch>
            <a:fillRect/>
          </a:stretch>
        </p:blipFill>
        <p:spPr>
          <a:xfrm rot="1841308">
            <a:off x="2790202" y="2226290"/>
            <a:ext cx="457200" cy="546100"/>
          </a:xfrm>
          <a:prstGeom prst="rect">
            <a:avLst/>
          </a:prstGeom>
        </p:spPr>
      </p:pic>
      <p:pic>
        <p:nvPicPr>
          <p:cNvPr id="38" name="Picture 37" descr="A cartoon of a cell&#10;&#10;AI-generated content may be incorrect.">
            <a:extLst>
              <a:ext uri="{FF2B5EF4-FFF2-40B4-BE49-F238E27FC236}">
                <a16:creationId xmlns:a16="http://schemas.microsoft.com/office/drawing/2014/main" id="{985479AF-82F8-FF4E-9FE0-5AF5F9D7B48F}"/>
              </a:ext>
            </a:extLst>
          </p:cNvPr>
          <p:cNvPicPr>
            <a:picLocks noChangeAspect="1"/>
          </p:cNvPicPr>
          <p:nvPr/>
        </p:nvPicPr>
        <p:blipFill>
          <a:blip r:embed="rId8"/>
          <a:stretch>
            <a:fillRect/>
          </a:stretch>
        </p:blipFill>
        <p:spPr>
          <a:xfrm rot="937750">
            <a:off x="6586946" y="2244972"/>
            <a:ext cx="457200" cy="584200"/>
          </a:xfrm>
          <a:prstGeom prst="rect">
            <a:avLst/>
          </a:prstGeom>
        </p:spPr>
      </p:pic>
      <p:pic>
        <p:nvPicPr>
          <p:cNvPr id="40" name="Picture 39" descr="A green bacteria with black background&#10;&#10;AI-generated content may be incorrect.">
            <a:extLst>
              <a:ext uri="{FF2B5EF4-FFF2-40B4-BE49-F238E27FC236}">
                <a16:creationId xmlns:a16="http://schemas.microsoft.com/office/drawing/2014/main" id="{B62D93FF-8030-61C5-164A-4C53D38AE2AD}"/>
              </a:ext>
            </a:extLst>
          </p:cNvPr>
          <p:cNvPicPr>
            <a:picLocks noChangeAspect="1"/>
          </p:cNvPicPr>
          <p:nvPr/>
        </p:nvPicPr>
        <p:blipFill>
          <a:blip r:embed="rId9"/>
          <a:stretch>
            <a:fillRect/>
          </a:stretch>
        </p:blipFill>
        <p:spPr>
          <a:xfrm rot="2048627">
            <a:off x="1571048" y="3925729"/>
            <a:ext cx="457200" cy="647700"/>
          </a:xfrm>
          <a:prstGeom prst="rect">
            <a:avLst/>
          </a:prstGeom>
        </p:spPr>
      </p:pic>
      <p:pic>
        <p:nvPicPr>
          <p:cNvPr id="42" name="Picture 41" descr="A green bacteria with black background&#10;&#10;AI-generated content may be incorrect.">
            <a:extLst>
              <a:ext uri="{FF2B5EF4-FFF2-40B4-BE49-F238E27FC236}">
                <a16:creationId xmlns:a16="http://schemas.microsoft.com/office/drawing/2014/main" id="{F49FDDD7-D999-0E2B-BA24-08D8F6ED570F}"/>
              </a:ext>
            </a:extLst>
          </p:cNvPr>
          <p:cNvPicPr>
            <a:picLocks noChangeAspect="1"/>
          </p:cNvPicPr>
          <p:nvPr/>
        </p:nvPicPr>
        <p:blipFill>
          <a:blip r:embed="rId10"/>
          <a:stretch>
            <a:fillRect/>
          </a:stretch>
        </p:blipFill>
        <p:spPr>
          <a:xfrm rot="5131823">
            <a:off x="4361318" y="2553069"/>
            <a:ext cx="457200" cy="647700"/>
          </a:xfrm>
          <a:prstGeom prst="rect">
            <a:avLst/>
          </a:prstGeom>
        </p:spPr>
      </p:pic>
      <p:pic>
        <p:nvPicPr>
          <p:cNvPr id="44" name="Picture 43" descr="A blue and white cell&#10;&#10;AI-generated content may be incorrect.">
            <a:extLst>
              <a:ext uri="{FF2B5EF4-FFF2-40B4-BE49-F238E27FC236}">
                <a16:creationId xmlns:a16="http://schemas.microsoft.com/office/drawing/2014/main" id="{3BF71A1F-82D1-1464-841E-1D3264BD60FB}"/>
              </a:ext>
            </a:extLst>
          </p:cNvPr>
          <p:cNvPicPr>
            <a:picLocks noChangeAspect="1"/>
          </p:cNvPicPr>
          <p:nvPr/>
        </p:nvPicPr>
        <p:blipFill>
          <a:blip r:embed="rId11"/>
          <a:stretch>
            <a:fillRect/>
          </a:stretch>
        </p:blipFill>
        <p:spPr>
          <a:xfrm rot="20920051">
            <a:off x="814766" y="548040"/>
            <a:ext cx="457200" cy="647700"/>
          </a:xfrm>
          <a:prstGeom prst="rect">
            <a:avLst/>
          </a:prstGeom>
        </p:spPr>
      </p:pic>
      <p:sp>
        <p:nvSpPr>
          <p:cNvPr id="6" name="Slide Number Placeholder 5">
            <a:extLst>
              <a:ext uri="{FF2B5EF4-FFF2-40B4-BE49-F238E27FC236}">
                <a16:creationId xmlns:a16="http://schemas.microsoft.com/office/drawing/2014/main" id="{4F591ED1-F497-8558-CC35-6540D0F67242}"/>
              </a:ext>
            </a:extLst>
          </p:cNvPr>
          <p:cNvSpPr>
            <a:spLocks noGrp="1"/>
          </p:cNvSpPr>
          <p:nvPr>
            <p:ph type="sldNum" sz="quarter" idx="17"/>
          </p:nvPr>
        </p:nvSpPr>
        <p:spPr>
          <a:xfrm>
            <a:off x="6429596" y="4767263"/>
            <a:ext cx="2057400" cy="274637"/>
          </a:xfrm>
        </p:spPr>
        <p:txBody>
          <a:bodyPr/>
          <a:lstStyle/>
          <a:p>
            <a:fld id="{9BFBF6F3-74E1-C848-B819-E33674367C9C}" type="slidenum">
              <a:rPr lang="en-US" smtClean="0"/>
              <a:t>27</a:t>
            </a:fld>
            <a:endParaRPr lang="en-US"/>
          </a:p>
        </p:txBody>
      </p:sp>
    </p:spTree>
    <p:extLst>
      <p:ext uri="{BB962C8B-B14F-4D97-AF65-F5344CB8AC3E}">
        <p14:creationId xmlns:p14="http://schemas.microsoft.com/office/powerpoint/2010/main" val="120212961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1000"/>
                                        <p:tgtEl>
                                          <p:spTgt spid="381"/>
                                        </p:tgtEl>
                                      </p:cBhvr>
                                    </p:animEffect>
                                    <p:anim calcmode="lin" valueType="num">
                                      <p:cBhvr>
                                        <p:cTn id="8" dur="1000" fill="hold"/>
                                        <p:tgtEl>
                                          <p:spTgt spid="381"/>
                                        </p:tgtEl>
                                        <p:attrNameLst>
                                          <p:attrName>ppt_x</p:attrName>
                                        </p:attrNameLst>
                                      </p:cBhvr>
                                      <p:tavLst>
                                        <p:tav tm="0">
                                          <p:val>
                                            <p:strVal val="#ppt_x"/>
                                          </p:val>
                                        </p:tav>
                                        <p:tav tm="100000">
                                          <p:val>
                                            <p:strVal val="#ppt_x"/>
                                          </p:val>
                                        </p:tav>
                                      </p:tavLst>
                                    </p:anim>
                                    <p:anim calcmode="lin" valueType="num">
                                      <p:cBhvr>
                                        <p:cTn id="9" dur="1000" fill="hold"/>
                                        <p:tgtEl>
                                          <p:spTgt spid="38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0"/>
                                        </p:tgtEl>
                                        <p:attrNameLst>
                                          <p:attrName>style.visibility</p:attrName>
                                        </p:attrNameLst>
                                      </p:cBhvr>
                                      <p:to>
                                        <p:strVal val="visible"/>
                                      </p:to>
                                    </p:set>
                                    <p:animEffect transition="in" filter="fade">
                                      <p:cBhvr>
                                        <p:cTn id="12" dur="1000"/>
                                        <p:tgtEl>
                                          <p:spTgt spid="380"/>
                                        </p:tgtEl>
                                      </p:cBhvr>
                                    </p:animEffect>
                                    <p:anim calcmode="lin" valueType="num">
                                      <p:cBhvr>
                                        <p:cTn id="13" dur="1000" fill="hold"/>
                                        <p:tgtEl>
                                          <p:spTgt spid="380"/>
                                        </p:tgtEl>
                                        <p:attrNameLst>
                                          <p:attrName>ppt_x</p:attrName>
                                        </p:attrNameLst>
                                      </p:cBhvr>
                                      <p:tavLst>
                                        <p:tav tm="0">
                                          <p:val>
                                            <p:strVal val="#ppt_x"/>
                                          </p:val>
                                        </p:tav>
                                        <p:tav tm="100000">
                                          <p:val>
                                            <p:strVal val="#ppt_x"/>
                                          </p:val>
                                        </p:tav>
                                      </p:tavLst>
                                    </p:anim>
                                    <p:anim calcmode="lin" valueType="num">
                                      <p:cBhvr>
                                        <p:cTn id="14" dur="1000" fill="hold"/>
                                        <p:tgtEl>
                                          <p:spTgt spid="38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383"/>
                                        </p:tgtEl>
                                        <p:attrNameLst>
                                          <p:attrName>style.visibility</p:attrName>
                                        </p:attrNameLst>
                                      </p:cBhvr>
                                      <p:to>
                                        <p:strVal val="visible"/>
                                      </p:to>
                                    </p:set>
                                    <p:animEffect transition="in" filter="fade">
                                      <p:cBhvr>
                                        <p:cTn id="19" dur="1000"/>
                                        <p:tgtEl>
                                          <p:spTgt spid="383"/>
                                        </p:tgtEl>
                                      </p:cBhvr>
                                    </p:animEffect>
                                    <p:anim calcmode="lin" valueType="num">
                                      <p:cBhvr>
                                        <p:cTn id="20" dur="1000" fill="hold"/>
                                        <p:tgtEl>
                                          <p:spTgt spid="383"/>
                                        </p:tgtEl>
                                        <p:attrNameLst>
                                          <p:attrName>ppt_x</p:attrName>
                                        </p:attrNameLst>
                                      </p:cBhvr>
                                      <p:tavLst>
                                        <p:tav tm="0">
                                          <p:val>
                                            <p:strVal val="#ppt_x"/>
                                          </p:val>
                                        </p:tav>
                                        <p:tav tm="100000">
                                          <p:val>
                                            <p:strVal val="#ppt_x"/>
                                          </p:val>
                                        </p:tav>
                                      </p:tavLst>
                                    </p:anim>
                                    <p:anim calcmode="lin" valueType="num">
                                      <p:cBhvr>
                                        <p:cTn id="21" dur="1000" fill="hold"/>
                                        <p:tgtEl>
                                          <p:spTgt spid="383"/>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384"/>
                                        </p:tgtEl>
                                        <p:attrNameLst>
                                          <p:attrName>style.visibility</p:attrName>
                                        </p:attrNameLst>
                                      </p:cBhvr>
                                      <p:to>
                                        <p:strVal val="visible"/>
                                      </p:to>
                                    </p:set>
                                    <p:animEffect transition="in" filter="fade">
                                      <p:cBhvr>
                                        <p:cTn id="24" dur="1000"/>
                                        <p:tgtEl>
                                          <p:spTgt spid="384"/>
                                        </p:tgtEl>
                                      </p:cBhvr>
                                    </p:animEffect>
                                    <p:anim calcmode="lin" valueType="num">
                                      <p:cBhvr>
                                        <p:cTn id="25" dur="1000" fill="hold"/>
                                        <p:tgtEl>
                                          <p:spTgt spid="384"/>
                                        </p:tgtEl>
                                        <p:attrNameLst>
                                          <p:attrName>ppt_x</p:attrName>
                                        </p:attrNameLst>
                                      </p:cBhvr>
                                      <p:tavLst>
                                        <p:tav tm="0">
                                          <p:val>
                                            <p:strVal val="#ppt_x"/>
                                          </p:val>
                                        </p:tav>
                                        <p:tav tm="100000">
                                          <p:val>
                                            <p:strVal val="#ppt_x"/>
                                          </p:val>
                                        </p:tav>
                                      </p:tavLst>
                                    </p:anim>
                                    <p:anim calcmode="lin" valueType="num">
                                      <p:cBhvr>
                                        <p:cTn id="26" dur="1000" fill="hold"/>
                                        <p:tgtEl>
                                          <p:spTgt spid="38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90"/>
                                        </p:tgtEl>
                                        <p:attrNameLst>
                                          <p:attrName>style.visibility</p:attrName>
                                        </p:attrNameLst>
                                      </p:cBhvr>
                                      <p:to>
                                        <p:strVal val="visible"/>
                                      </p:to>
                                    </p:set>
                                    <p:animEffect transition="in" filter="fade">
                                      <p:cBhvr>
                                        <p:cTn id="43" dur="1000"/>
                                        <p:tgtEl>
                                          <p:spTgt spid="390"/>
                                        </p:tgtEl>
                                      </p:cBhvr>
                                    </p:animEffect>
                                    <p:anim calcmode="lin" valueType="num">
                                      <p:cBhvr>
                                        <p:cTn id="44" dur="1000" fill="hold"/>
                                        <p:tgtEl>
                                          <p:spTgt spid="390"/>
                                        </p:tgtEl>
                                        <p:attrNameLst>
                                          <p:attrName>ppt_x</p:attrName>
                                        </p:attrNameLst>
                                      </p:cBhvr>
                                      <p:tavLst>
                                        <p:tav tm="0">
                                          <p:val>
                                            <p:strVal val="#ppt_x"/>
                                          </p:val>
                                        </p:tav>
                                        <p:tav tm="100000">
                                          <p:val>
                                            <p:strVal val="#ppt_x"/>
                                          </p:val>
                                        </p:tav>
                                      </p:tavLst>
                                    </p:anim>
                                    <p:anim calcmode="lin" valueType="num">
                                      <p:cBhvr>
                                        <p:cTn id="45" dur="1000" fill="hold"/>
                                        <p:tgtEl>
                                          <p:spTgt spid="39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89"/>
                                        </p:tgtEl>
                                        <p:attrNameLst>
                                          <p:attrName>style.visibility</p:attrName>
                                        </p:attrNameLst>
                                      </p:cBhvr>
                                      <p:to>
                                        <p:strVal val="visible"/>
                                      </p:to>
                                    </p:set>
                                    <p:animEffect transition="in" filter="fade">
                                      <p:cBhvr>
                                        <p:cTn id="48" dur="1000"/>
                                        <p:tgtEl>
                                          <p:spTgt spid="389"/>
                                        </p:tgtEl>
                                      </p:cBhvr>
                                    </p:animEffect>
                                    <p:anim calcmode="lin" valueType="num">
                                      <p:cBhvr>
                                        <p:cTn id="49" dur="1000" fill="hold"/>
                                        <p:tgtEl>
                                          <p:spTgt spid="389"/>
                                        </p:tgtEl>
                                        <p:attrNameLst>
                                          <p:attrName>ppt_x</p:attrName>
                                        </p:attrNameLst>
                                      </p:cBhvr>
                                      <p:tavLst>
                                        <p:tav tm="0">
                                          <p:val>
                                            <p:strVal val="#ppt_x"/>
                                          </p:val>
                                        </p:tav>
                                        <p:tav tm="100000">
                                          <p:val>
                                            <p:strVal val="#ppt_x"/>
                                          </p:val>
                                        </p:tav>
                                      </p:tavLst>
                                    </p:anim>
                                    <p:anim calcmode="lin" valueType="num">
                                      <p:cBhvr>
                                        <p:cTn id="50" dur="1000" fill="hold"/>
                                        <p:tgtEl>
                                          <p:spTgt spid="3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381" grpId="0"/>
      <p:bldP spid="383" grpId="0"/>
      <p:bldP spid="384" grpId="0"/>
      <p:bldP spid="389" grpId="0"/>
      <p:bldP spid="390" grpId="0"/>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62CFA-20D2-2BB8-AC11-05A6E1513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F57C6-2985-D4BB-FD29-1F28C786C6E7}"/>
              </a:ext>
            </a:extLst>
          </p:cNvPr>
          <p:cNvSpPr>
            <a:spLocks noGrp="1"/>
          </p:cNvSpPr>
          <p:nvPr>
            <p:ph type="title"/>
          </p:nvPr>
        </p:nvSpPr>
        <p:spPr>
          <a:xfrm>
            <a:off x="0" y="197725"/>
            <a:ext cx="9144000" cy="572700"/>
          </a:xfrm>
        </p:spPr>
        <p:txBody>
          <a:bodyPr/>
          <a:lstStyle/>
          <a:p>
            <a:r>
              <a:rPr lang="en-US" dirty="0"/>
              <a:t>Graph Behavior – Anecdotal POV</a:t>
            </a:r>
          </a:p>
        </p:txBody>
      </p:sp>
      <p:sp>
        <p:nvSpPr>
          <p:cNvPr id="11" name="TextBox 10">
            <a:extLst>
              <a:ext uri="{FF2B5EF4-FFF2-40B4-BE49-F238E27FC236}">
                <a16:creationId xmlns:a16="http://schemas.microsoft.com/office/drawing/2014/main" id="{51D0046E-6996-5F31-6F21-8F56B56D31D9}"/>
              </a:ext>
            </a:extLst>
          </p:cNvPr>
          <p:cNvSpPr txBox="1"/>
          <p:nvPr/>
        </p:nvSpPr>
        <p:spPr>
          <a:xfrm>
            <a:off x="-12" y="3019005"/>
            <a:ext cx="9144000" cy="307777"/>
          </a:xfrm>
          <a:prstGeom prst="rect">
            <a:avLst/>
          </a:prstGeom>
          <a:noFill/>
        </p:spPr>
        <p:txBody>
          <a:bodyPr wrap="square" rtlCol="0">
            <a:spAutoFit/>
          </a:bodyPr>
          <a:lstStyle/>
          <a:p>
            <a:pPr algn="ctr"/>
            <a:r>
              <a:rPr lang="en-US" dirty="0">
                <a:latin typeface="Montserrat" pitchFamily="2" charset="77"/>
              </a:rPr>
              <a:t>Tau = 2.14 (reference graph)</a:t>
            </a:r>
          </a:p>
        </p:txBody>
      </p:sp>
      <p:sp>
        <p:nvSpPr>
          <p:cNvPr id="15" name="TextBox 14">
            <a:extLst>
              <a:ext uri="{FF2B5EF4-FFF2-40B4-BE49-F238E27FC236}">
                <a16:creationId xmlns:a16="http://schemas.microsoft.com/office/drawing/2014/main" id="{EEC1B3B9-DE46-D3B1-1322-31CB0B92E250}"/>
              </a:ext>
            </a:extLst>
          </p:cNvPr>
          <p:cNvSpPr txBox="1"/>
          <p:nvPr/>
        </p:nvSpPr>
        <p:spPr>
          <a:xfrm>
            <a:off x="-5" y="4353020"/>
            <a:ext cx="9144000" cy="307777"/>
          </a:xfrm>
          <a:prstGeom prst="rect">
            <a:avLst/>
          </a:prstGeom>
          <a:noFill/>
        </p:spPr>
        <p:txBody>
          <a:bodyPr wrap="square" rtlCol="0">
            <a:spAutoFit/>
          </a:bodyPr>
          <a:lstStyle/>
          <a:p>
            <a:pPr algn="ctr"/>
            <a:r>
              <a:rPr lang="en-US" dirty="0">
                <a:latin typeface="Montserrat" pitchFamily="2" charset="77"/>
              </a:rPr>
              <a:t>Tau = 3 (slower latent time)</a:t>
            </a:r>
          </a:p>
        </p:txBody>
      </p:sp>
      <p:sp>
        <p:nvSpPr>
          <p:cNvPr id="17" name="TextBox 16">
            <a:extLst>
              <a:ext uri="{FF2B5EF4-FFF2-40B4-BE49-F238E27FC236}">
                <a16:creationId xmlns:a16="http://schemas.microsoft.com/office/drawing/2014/main" id="{DD7D758B-4C69-5DFD-2C60-E3D2FA2B27AF}"/>
              </a:ext>
            </a:extLst>
          </p:cNvPr>
          <p:cNvSpPr txBox="1"/>
          <p:nvPr/>
        </p:nvSpPr>
        <p:spPr>
          <a:xfrm>
            <a:off x="-5" y="1676369"/>
            <a:ext cx="9144000" cy="307777"/>
          </a:xfrm>
          <a:prstGeom prst="rect">
            <a:avLst/>
          </a:prstGeom>
          <a:noFill/>
        </p:spPr>
        <p:txBody>
          <a:bodyPr wrap="square" rtlCol="0">
            <a:spAutoFit/>
          </a:bodyPr>
          <a:lstStyle/>
          <a:p>
            <a:pPr algn="ctr"/>
            <a:r>
              <a:rPr lang="en-US" dirty="0">
                <a:latin typeface="Montserrat" pitchFamily="2" charset="77"/>
              </a:rPr>
              <a:t>Tau = 0.5 (faster latent time)</a:t>
            </a:r>
          </a:p>
        </p:txBody>
      </p:sp>
      <p:sp>
        <p:nvSpPr>
          <p:cNvPr id="4" name="TextBox 3">
            <a:extLst>
              <a:ext uri="{FF2B5EF4-FFF2-40B4-BE49-F238E27FC236}">
                <a16:creationId xmlns:a16="http://schemas.microsoft.com/office/drawing/2014/main" id="{1CD18413-27B6-0E7D-C576-DE396EE12E5C}"/>
              </a:ext>
            </a:extLst>
          </p:cNvPr>
          <p:cNvSpPr txBox="1"/>
          <p:nvPr/>
        </p:nvSpPr>
        <p:spPr>
          <a:xfrm>
            <a:off x="-12" y="4560142"/>
            <a:ext cx="9144000" cy="523220"/>
          </a:xfrm>
          <a:prstGeom prst="rect">
            <a:avLst/>
          </a:prstGeom>
          <a:noFill/>
        </p:spPr>
        <p:txBody>
          <a:bodyPr wrap="square" rtlCol="0">
            <a:spAutoFit/>
          </a:bodyPr>
          <a:lstStyle/>
          <a:p>
            <a:pPr algn="ctr"/>
            <a:r>
              <a:rPr lang="en-US" dirty="0"/>
              <a:t>“As I increase tau, the latent period increases, which means it takes longer for the phages to burst, and more bacteria can grow…”</a:t>
            </a:r>
          </a:p>
        </p:txBody>
      </p:sp>
      <p:sp>
        <p:nvSpPr>
          <p:cNvPr id="6" name="Slide Number Placeholder 5">
            <a:extLst>
              <a:ext uri="{FF2B5EF4-FFF2-40B4-BE49-F238E27FC236}">
                <a16:creationId xmlns:a16="http://schemas.microsoft.com/office/drawing/2014/main" id="{79F22E7F-11AB-CEB3-CC3C-19018398C040}"/>
              </a:ext>
            </a:extLst>
          </p:cNvPr>
          <p:cNvSpPr>
            <a:spLocks noGrp="1"/>
          </p:cNvSpPr>
          <p:nvPr>
            <p:ph type="sldNum" sz="quarter" idx="12"/>
          </p:nvPr>
        </p:nvSpPr>
        <p:spPr/>
        <p:txBody>
          <a:bodyPr/>
          <a:lstStyle/>
          <a:p>
            <a:fld id="{9BFBF6F3-74E1-C848-B819-E33674367C9C}" type="slidenum">
              <a:rPr lang="en-US" smtClean="0"/>
              <a:pPr/>
              <a:t>28</a:t>
            </a:fld>
            <a:endParaRPr lang="en-US" dirty="0"/>
          </a:p>
        </p:txBody>
      </p:sp>
      <p:pic>
        <p:nvPicPr>
          <p:cNvPr id="26" name="Picture 25">
            <a:extLst>
              <a:ext uri="{FF2B5EF4-FFF2-40B4-BE49-F238E27FC236}">
                <a16:creationId xmlns:a16="http://schemas.microsoft.com/office/drawing/2014/main" id="{38C97DD7-B9D4-3049-253B-33C85527CF6E}"/>
              </a:ext>
            </a:extLst>
          </p:cNvPr>
          <p:cNvPicPr>
            <a:picLocks noChangeAspect="1"/>
          </p:cNvPicPr>
          <p:nvPr/>
        </p:nvPicPr>
        <p:blipFill>
          <a:blip r:embed="rId3"/>
          <a:stretch>
            <a:fillRect/>
          </a:stretch>
        </p:blipFill>
        <p:spPr>
          <a:xfrm>
            <a:off x="-5" y="3468427"/>
            <a:ext cx="9143993" cy="884593"/>
          </a:xfrm>
          <a:prstGeom prst="rect">
            <a:avLst/>
          </a:prstGeom>
        </p:spPr>
      </p:pic>
      <p:pic>
        <p:nvPicPr>
          <p:cNvPr id="27" name="Picture 26">
            <a:extLst>
              <a:ext uri="{FF2B5EF4-FFF2-40B4-BE49-F238E27FC236}">
                <a16:creationId xmlns:a16="http://schemas.microsoft.com/office/drawing/2014/main" id="{F50533DC-CE3D-1075-9D68-BD67A3C3F041}"/>
              </a:ext>
            </a:extLst>
          </p:cNvPr>
          <p:cNvPicPr>
            <a:picLocks noChangeAspect="1"/>
          </p:cNvPicPr>
          <p:nvPr/>
        </p:nvPicPr>
        <p:blipFill>
          <a:blip r:embed="rId4"/>
          <a:stretch>
            <a:fillRect/>
          </a:stretch>
        </p:blipFill>
        <p:spPr>
          <a:xfrm>
            <a:off x="0" y="748727"/>
            <a:ext cx="9143995" cy="913417"/>
          </a:xfrm>
          <a:prstGeom prst="rect">
            <a:avLst/>
          </a:prstGeom>
        </p:spPr>
      </p:pic>
      <p:pic>
        <p:nvPicPr>
          <p:cNvPr id="28" name="Picture 27">
            <a:extLst>
              <a:ext uri="{FF2B5EF4-FFF2-40B4-BE49-F238E27FC236}">
                <a16:creationId xmlns:a16="http://schemas.microsoft.com/office/drawing/2014/main" id="{6B776636-189B-5B82-2F2C-D005832DE563}"/>
              </a:ext>
            </a:extLst>
          </p:cNvPr>
          <p:cNvPicPr>
            <a:picLocks noChangeAspect="1"/>
          </p:cNvPicPr>
          <p:nvPr/>
        </p:nvPicPr>
        <p:blipFill>
          <a:blip r:embed="rId5"/>
          <a:stretch>
            <a:fillRect/>
          </a:stretch>
        </p:blipFill>
        <p:spPr>
          <a:xfrm>
            <a:off x="2" y="2123668"/>
            <a:ext cx="9143991" cy="898932"/>
          </a:xfrm>
          <a:prstGeom prst="rect">
            <a:avLst/>
          </a:prstGeom>
        </p:spPr>
      </p:pic>
      <p:sp>
        <p:nvSpPr>
          <p:cNvPr id="3" name="TextBox 2">
            <a:extLst>
              <a:ext uri="{FF2B5EF4-FFF2-40B4-BE49-F238E27FC236}">
                <a16:creationId xmlns:a16="http://schemas.microsoft.com/office/drawing/2014/main" id="{F4D8AC04-7882-D0FF-12AB-3F7B8D39256C}"/>
              </a:ext>
            </a:extLst>
          </p:cNvPr>
          <p:cNvSpPr txBox="1"/>
          <p:nvPr/>
        </p:nvSpPr>
        <p:spPr>
          <a:xfrm>
            <a:off x="317716" y="24264"/>
            <a:ext cx="11110734" cy="307777"/>
          </a:xfrm>
          <a:prstGeom prst="rect">
            <a:avLst/>
          </a:prstGeom>
          <a:noFill/>
        </p:spPr>
        <p:txBody>
          <a:bodyPr wrap="none" rtlCol="0">
            <a:spAutoFit/>
          </a:bodyPr>
          <a:lstStyle/>
          <a:p>
            <a:r>
              <a:rPr lang="en-US" dirty="0"/>
              <a:t>HOW TO DO THIS PROCESS SYSTEMATICALLY, FIND WHICH PARAMETERS ARE IMPORTANT, there are many </a:t>
            </a:r>
            <a:r>
              <a:rPr lang="en-US" dirty="0" err="1"/>
              <a:t>paramss</a:t>
            </a:r>
            <a:r>
              <a:rPr lang="en-US" dirty="0"/>
              <a:t>, why tau?</a:t>
            </a:r>
          </a:p>
        </p:txBody>
      </p:sp>
    </p:spTree>
    <p:extLst>
      <p:ext uri="{BB962C8B-B14F-4D97-AF65-F5344CB8AC3E}">
        <p14:creationId xmlns:p14="http://schemas.microsoft.com/office/powerpoint/2010/main" val="3611341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9FAC0-EBA8-BC3B-E629-7C151E0C1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139DB-AB6C-2982-303E-61E52A8B6B7E}"/>
              </a:ext>
            </a:extLst>
          </p:cNvPr>
          <p:cNvSpPr>
            <a:spLocks noGrp="1"/>
          </p:cNvSpPr>
          <p:nvPr>
            <p:ph type="title"/>
          </p:nvPr>
        </p:nvSpPr>
        <p:spPr>
          <a:xfrm>
            <a:off x="-75887" y="197725"/>
            <a:ext cx="9295773" cy="572700"/>
          </a:xfrm>
        </p:spPr>
        <p:txBody>
          <a:bodyPr/>
          <a:lstStyle/>
          <a:p>
            <a:r>
              <a:rPr lang="en-US" dirty="0"/>
              <a:t>Graph Behavior – Systematic POV</a:t>
            </a:r>
          </a:p>
        </p:txBody>
      </p:sp>
      <p:pic>
        <p:nvPicPr>
          <p:cNvPr id="22" name="Picture 21" descr="A graph with a bar and a blue and orange bar&#10;&#10;AI-generated content may be incorrect.">
            <a:extLst>
              <a:ext uri="{FF2B5EF4-FFF2-40B4-BE49-F238E27FC236}">
                <a16:creationId xmlns:a16="http://schemas.microsoft.com/office/drawing/2014/main" id="{DF3AAABF-5DEB-6D1D-520F-24909526CF7C}"/>
              </a:ext>
            </a:extLst>
          </p:cNvPr>
          <p:cNvPicPr>
            <a:picLocks noChangeAspect="1"/>
          </p:cNvPicPr>
          <p:nvPr/>
        </p:nvPicPr>
        <p:blipFill>
          <a:blip r:embed="rId3"/>
          <a:stretch>
            <a:fillRect/>
          </a:stretch>
        </p:blipFill>
        <p:spPr>
          <a:xfrm>
            <a:off x="1573740" y="806144"/>
            <a:ext cx="1248917" cy="3961119"/>
          </a:xfrm>
          <a:prstGeom prst="rect">
            <a:avLst/>
          </a:prstGeom>
        </p:spPr>
      </p:pic>
      <p:pic>
        <p:nvPicPr>
          <p:cNvPr id="24" name="Picture 23" descr="A graph of different colored bars&#10;&#10;AI-generated content may be incorrect.">
            <a:extLst>
              <a:ext uri="{FF2B5EF4-FFF2-40B4-BE49-F238E27FC236}">
                <a16:creationId xmlns:a16="http://schemas.microsoft.com/office/drawing/2014/main" id="{48BD93EC-F54A-4D0A-6ACB-DC162CC5DECB}"/>
              </a:ext>
            </a:extLst>
          </p:cNvPr>
          <p:cNvPicPr>
            <a:picLocks noChangeAspect="1"/>
          </p:cNvPicPr>
          <p:nvPr/>
        </p:nvPicPr>
        <p:blipFill>
          <a:blip r:embed="rId4"/>
          <a:stretch>
            <a:fillRect/>
          </a:stretch>
        </p:blipFill>
        <p:spPr>
          <a:xfrm>
            <a:off x="6261164" y="806144"/>
            <a:ext cx="1384061" cy="3961119"/>
          </a:xfrm>
          <a:prstGeom prst="rect">
            <a:avLst/>
          </a:prstGeom>
        </p:spPr>
      </p:pic>
      <p:pic>
        <p:nvPicPr>
          <p:cNvPr id="26" name="Picture 25" descr="A graph with a bar and a blue and orange bar&#10;&#10;AI-generated content may be incorrect.">
            <a:extLst>
              <a:ext uri="{FF2B5EF4-FFF2-40B4-BE49-F238E27FC236}">
                <a16:creationId xmlns:a16="http://schemas.microsoft.com/office/drawing/2014/main" id="{8EEBCDC7-3369-1344-6DE5-1522A4BB59F9}"/>
              </a:ext>
            </a:extLst>
          </p:cNvPr>
          <p:cNvPicPr>
            <a:picLocks noChangeAspect="1"/>
          </p:cNvPicPr>
          <p:nvPr/>
        </p:nvPicPr>
        <p:blipFill>
          <a:blip r:embed="rId5"/>
          <a:stretch>
            <a:fillRect/>
          </a:stretch>
        </p:blipFill>
        <p:spPr>
          <a:xfrm>
            <a:off x="3927221" y="806144"/>
            <a:ext cx="1230277" cy="3961119"/>
          </a:xfrm>
          <a:prstGeom prst="rect">
            <a:avLst/>
          </a:prstGeom>
        </p:spPr>
      </p:pic>
      <p:sp>
        <p:nvSpPr>
          <p:cNvPr id="4" name="Slide Number Placeholder 3">
            <a:extLst>
              <a:ext uri="{FF2B5EF4-FFF2-40B4-BE49-F238E27FC236}">
                <a16:creationId xmlns:a16="http://schemas.microsoft.com/office/drawing/2014/main" id="{0025B923-C0BD-B110-4F3D-32904648E7D0}"/>
              </a:ext>
            </a:extLst>
          </p:cNvPr>
          <p:cNvSpPr>
            <a:spLocks noGrp="1"/>
          </p:cNvSpPr>
          <p:nvPr>
            <p:ph type="sldNum" sz="quarter" idx="12"/>
          </p:nvPr>
        </p:nvSpPr>
        <p:spPr/>
        <p:txBody>
          <a:bodyPr/>
          <a:lstStyle/>
          <a:p>
            <a:fld id="{9BFBF6F3-74E1-C848-B819-E33674367C9C}" type="slidenum">
              <a:rPr lang="en-US" smtClean="0"/>
              <a:pPr/>
              <a:t>29</a:t>
            </a:fld>
            <a:endParaRPr lang="en-US" dirty="0"/>
          </a:p>
        </p:txBody>
      </p:sp>
      <p:sp>
        <p:nvSpPr>
          <p:cNvPr id="3" name="TextBox 2">
            <a:extLst>
              <a:ext uri="{FF2B5EF4-FFF2-40B4-BE49-F238E27FC236}">
                <a16:creationId xmlns:a16="http://schemas.microsoft.com/office/drawing/2014/main" id="{DB18273B-DC63-BDBF-09E9-71BCF721F5C4}"/>
              </a:ext>
            </a:extLst>
          </p:cNvPr>
          <p:cNvSpPr txBox="1"/>
          <p:nvPr/>
        </p:nvSpPr>
        <p:spPr>
          <a:xfrm>
            <a:off x="-1" y="4848747"/>
            <a:ext cx="9144000" cy="307777"/>
          </a:xfrm>
          <a:prstGeom prst="rect">
            <a:avLst/>
          </a:prstGeom>
          <a:noFill/>
        </p:spPr>
        <p:txBody>
          <a:bodyPr wrap="square" rtlCol="0">
            <a:spAutoFit/>
          </a:bodyPr>
          <a:lstStyle/>
          <a:p>
            <a:pPr algn="ctr"/>
            <a:r>
              <a:rPr lang="en-US" dirty="0"/>
              <a:t>“I don’t know what happens if I increase tau (or why), but I see that it greatly affects the phage peak value, … ”</a:t>
            </a:r>
          </a:p>
        </p:txBody>
      </p:sp>
      <p:sp>
        <p:nvSpPr>
          <p:cNvPr id="5" name="TextBox 4">
            <a:extLst>
              <a:ext uri="{FF2B5EF4-FFF2-40B4-BE49-F238E27FC236}">
                <a16:creationId xmlns:a16="http://schemas.microsoft.com/office/drawing/2014/main" id="{DD3ADA10-EC2A-382C-4663-AA94522EDC0D}"/>
              </a:ext>
            </a:extLst>
          </p:cNvPr>
          <p:cNvSpPr txBox="1"/>
          <p:nvPr/>
        </p:nvSpPr>
        <p:spPr>
          <a:xfrm>
            <a:off x="8353586" y="1782305"/>
            <a:ext cx="1398140" cy="307777"/>
          </a:xfrm>
          <a:prstGeom prst="rect">
            <a:avLst/>
          </a:prstGeom>
          <a:noFill/>
        </p:spPr>
        <p:txBody>
          <a:bodyPr wrap="none" rtlCol="0">
            <a:spAutoFit/>
          </a:bodyPr>
          <a:lstStyle/>
          <a:p>
            <a:r>
              <a:rPr lang="en-US" dirty="0"/>
              <a:t>Add big header</a:t>
            </a:r>
          </a:p>
        </p:txBody>
      </p:sp>
      <p:sp>
        <p:nvSpPr>
          <p:cNvPr id="6" name="TextBox 5">
            <a:extLst>
              <a:ext uri="{FF2B5EF4-FFF2-40B4-BE49-F238E27FC236}">
                <a16:creationId xmlns:a16="http://schemas.microsoft.com/office/drawing/2014/main" id="{C08DD5D4-D0B7-AF05-91F6-8E3264031BDF}"/>
              </a:ext>
            </a:extLst>
          </p:cNvPr>
          <p:cNvSpPr txBox="1"/>
          <p:nvPr/>
        </p:nvSpPr>
        <p:spPr>
          <a:xfrm>
            <a:off x="8074617" y="2960176"/>
            <a:ext cx="3169457" cy="307777"/>
          </a:xfrm>
          <a:prstGeom prst="rect">
            <a:avLst/>
          </a:prstGeom>
          <a:noFill/>
        </p:spPr>
        <p:txBody>
          <a:bodyPr wrap="none" rtlCol="0">
            <a:spAutoFit/>
          </a:bodyPr>
          <a:lstStyle/>
          <a:p>
            <a:r>
              <a:rPr lang="en-US" dirty="0"/>
              <a:t>Resources, phages, bacteria side title</a:t>
            </a:r>
          </a:p>
        </p:txBody>
      </p:sp>
    </p:spTree>
    <p:extLst>
      <p:ext uri="{BB962C8B-B14F-4D97-AF65-F5344CB8AC3E}">
        <p14:creationId xmlns:p14="http://schemas.microsoft.com/office/powerpoint/2010/main" val="263244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9451CACA-034C-967D-918B-3758BD2C335C}"/>
            </a:ext>
          </a:extLst>
        </p:cNvPr>
        <p:cNvGrpSpPr/>
        <p:nvPr/>
      </p:nvGrpSpPr>
      <p:grpSpPr>
        <a:xfrm>
          <a:off x="0" y="0"/>
          <a:ext cx="0" cy="0"/>
          <a:chOff x="0" y="0"/>
          <a:chExt cx="0" cy="0"/>
        </a:xfrm>
      </p:grpSpPr>
    </p:spTree>
    <p:extLst>
      <p:ext uri="{BB962C8B-B14F-4D97-AF65-F5344CB8AC3E}">
        <p14:creationId xmlns:p14="http://schemas.microsoft.com/office/powerpoint/2010/main" val="238484735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01E531-FB61-CFD9-FE92-83585A405554}"/>
              </a:ext>
            </a:extLst>
          </p:cNvPr>
          <p:cNvSpPr>
            <a:spLocks noGrp="1"/>
          </p:cNvSpPr>
          <p:nvPr>
            <p:ph type="sldNum" sz="quarter" idx="12"/>
          </p:nvPr>
        </p:nvSpPr>
        <p:spPr/>
        <p:txBody>
          <a:bodyPr/>
          <a:lstStyle/>
          <a:p>
            <a:fld id="{9BFBF6F3-74E1-C848-B819-E33674367C9C}" type="slidenum">
              <a:rPr lang="en-US" smtClean="0"/>
              <a:t>30</a:t>
            </a:fld>
            <a:endParaRPr lang="en-US"/>
          </a:p>
        </p:txBody>
      </p:sp>
      <p:sp>
        <p:nvSpPr>
          <p:cNvPr id="5" name="Title 3">
            <a:extLst>
              <a:ext uri="{FF2B5EF4-FFF2-40B4-BE49-F238E27FC236}">
                <a16:creationId xmlns:a16="http://schemas.microsoft.com/office/drawing/2014/main" id="{0E259DC3-77B2-1B27-E192-FE5B41682212}"/>
              </a:ext>
            </a:extLst>
          </p:cNvPr>
          <p:cNvSpPr txBox="1">
            <a:spLocks/>
          </p:cNvSpPr>
          <p:nvPr/>
        </p:nvSpPr>
        <p:spPr>
          <a:xfrm>
            <a:off x="1258784" y="1674908"/>
            <a:ext cx="667393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Montserrat ExtraBold"/>
              <a:buNone/>
              <a:defRPr sz="18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sz="3000" dirty="0"/>
              <a:t>Anecdotal POV + Systematic POV =</a:t>
            </a:r>
          </a:p>
        </p:txBody>
      </p:sp>
      <p:sp>
        <p:nvSpPr>
          <p:cNvPr id="6" name="Title 3">
            <a:extLst>
              <a:ext uri="{FF2B5EF4-FFF2-40B4-BE49-F238E27FC236}">
                <a16:creationId xmlns:a16="http://schemas.microsoft.com/office/drawing/2014/main" id="{37F26A44-78A5-F815-4891-86D9A636E784}"/>
              </a:ext>
            </a:extLst>
          </p:cNvPr>
          <p:cNvSpPr txBox="1">
            <a:spLocks/>
          </p:cNvSpPr>
          <p:nvPr/>
        </p:nvSpPr>
        <p:spPr>
          <a:xfrm>
            <a:off x="1175657" y="2810044"/>
            <a:ext cx="67570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3000" dirty="0"/>
              <a:t>Greater understanding than just individually!</a:t>
            </a:r>
          </a:p>
        </p:txBody>
      </p:sp>
    </p:spTree>
    <p:extLst>
      <p:ext uri="{BB962C8B-B14F-4D97-AF65-F5344CB8AC3E}">
        <p14:creationId xmlns:p14="http://schemas.microsoft.com/office/powerpoint/2010/main" val="81183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1D0E4-4457-8F3E-BD5C-0AE1CB60D9DB}"/>
              </a:ext>
            </a:extLst>
          </p:cNvPr>
          <p:cNvPicPr>
            <a:picLocks noChangeAspect="1"/>
          </p:cNvPicPr>
          <p:nvPr/>
        </p:nvPicPr>
        <p:blipFill>
          <a:blip r:embed="rId3"/>
          <a:stretch>
            <a:fillRect/>
          </a:stretch>
        </p:blipFill>
        <p:spPr>
          <a:xfrm>
            <a:off x="11643" y="609419"/>
            <a:ext cx="4715272" cy="985921"/>
          </a:xfrm>
          <a:prstGeom prst="rect">
            <a:avLst/>
          </a:prstGeom>
        </p:spPr>
      </p:pic>
      <p:sp>
        <p:nvSpPr>
          <p:cNvPr id="4" name="TextBox 3">
            <a:extLst>
              <a:ext uri="{FF2B5EF4-FFF2-40B4-BE49-F238E27FC236}">
                <a16:creationId xmlns:a16="http://schemas.microsoft.com/office/drawing/2014/main" id="{922B9E4E-9D8D-2BEE-04A9-AA47C9F643D4}"/>
              </a:ext>
            </a:extLst>
          </p:cNvPr>
          <p:cNvSpPr txBox="1"/>
          <p:nvPr/>
        </p:nvSpPr>
        <p:spPr>
          <a:xfrm>
            <a:off x="11643" y="1592772"/>
            <a:ext cx="4715272" cy="307777"/>
          </a:xfrm>
          <a:prstGeom prst="rect">
            <a:avLst/>
          </a:prstGeom>
          <a:noFill/>
        </p:spPr>
        <p:txBody>
          <a:bodyPr wrap="square" rtlCol="0">
            <a:spAutoFit/>
          </a:bodyPr>
          <a:lstStyle/>
          <a:p>
            <a:pPr algn="ctr"/>
            <a:r>
              <a:rPr lang="en-US" dirty="0">
                <a:latin typeface="Montserrat" pitchFamily="2" charset="77"/>
              </a:rPr>
              <a:t>Tau = 2.14 (reference graph)</a:t>
            </a:r>
          </a:p>
        </p:txBody>
      </p:sp>
      <p:pic>
        <p:nvPicPr>
          <p:cNvPr id="5" name="Picture 4">
            <a:extLst>
              <a:ext uri="{FF2B5EF4-FFF2-40B4-BE49-F238E27FC236}">
                <a16:creationId xmlns:a16="http://schemas.microsoft.com/office/drawing/2014/main" id="{CD698DBC-1919-C9C1-B4F8-FB2F58B9962A}"/>
              </a:ext>
            </a:extLst>
          </p:cNvPr>
          <p:cNvPicPr>
            <a:picLocks noChangeAspect="1"/>
          </p:cNvPicPr>
          <p:nvPr/>
        </p:nvPicPr>
        <p:blipFill>
          <a:blip r:embed="rId4"/>
          <a:stretch>
            <a:fillRect/>
          </a:stretch>
        </p:blipFill>
        <p:spPr>
          <a:xfrm>
            <a:off x="11643" y="1911019"/>
            <a:ext cx="4715272" cy="958599"/>
          </a:xfrm>
          <a:prstGeom prst="rect">
            <a:avLst/>
          </a:prstGeom>
        </p:spPr>
      </p:pic>
      <p:sp>
        <p:nvSpPr>
          <p:cNvPr id="6" name="TextBox 5">
            <a:extLst>
              <a:ext uri="{FF2B5EF4-FFF2-40B4-BE49-F238E27FC236}">
                <a16:creationId xmlns:a16="http://schemas.microsoft.com/office/drawing/2014/main" id="{79BB180E-9ED8-95CC-7C30-DC19E17A1067}"/>
              </a:ext>
            </a:extLst>
          </p:cNvPr>
          <p:cNvSpPr txBox="1"/>
          <p:nvPr/>
        </p:nvSpPr>
        <p:spPr>
          <a:xfrm>
            <a:off x="15524" y="2864482"/>
            <a:ext cx="4715271" cy="307777"/>
          </a:xfrm>
          <a:prstGeom prst="rect">
            <a:avLst/>
          </a:prstGeom>
          <a:noFill/>
        </p:spPr>
        <p:txBody>
          <a:bodyPr wrap="square" rtlCol="0">
            <a:spAutoFit/>
          </a:bodyPr>
          <a:lstStyle/>
          <a:p>
            <a:pPr algn="ctr"/>
            <a:r>
              <a:rPr lang="en-US" dirty="0">
                <a:latin typeface="Montserrat" pitchFamily="2" charset="77"/>
              </a:rPr>
              <a:t>Tau = 3 (slower latent time)</a:t>
            </a:r>
          </a:p>
        </p:txBody>
      </p:sp>
      <p:pic>
        <p:nvPicPr>
          <p:cNvPr id="7" name="Picture 6">
            <a:extLst>
              <a:ext uri="{FF2B5EF4-FFF2-40B4-BE49-F238E27FC236}">
                <a16:creationId xmlns:a16="http://schemas.microsoft.com/office/drawing/2014/main" id="{2B532F12-A957-7E7B-E91D-DF4B18FF6E70}"/>
              </a:ext>
            </a:extLst>
          </p:cNvPr>
          <p:cNvPicPr>
            <a:picLocks noChangeAspect="1"/>
          </p:cNvPicPr>
          <p:nvPr/>
        </p:nvPicPr>
        <p:blipFill>
          <a:blip r:embed="rId5"/>
          <a:stretch>
            <a:fillRect/>
          </a:stretch>
        </p:blipFill>
        <p:spPr>
          <a:xfrm>
            <a:off x="11642" y="3169691"/>
            <a:ext cx="4715273" cy="974088"/>
          </a:xfrm>
          <a:prstGeom prst="rect">
            <a:avLst/>
          </a:prstGeom>
        </p:spPr>
      </p:pic>
      <p:sp>
        <p:nvSpPr>
          <p:cNvPr id="8" name="TextBox 7">
            <a:extLst>
              <a:ext uri="{FF2B5EF4-FFF2-40B4-BE49-F238E27FC236}">
                <a16:creationId xmlns:a16="http://schemas.microsoft.com/office/drawing/2014/main" id="{569F3026-61F3-ADB7-F931-1F43B806C7EC}"/>
              </a:ext>
            </a:extLst>
          </p:cNvPr>
          <p:cNvSpPr txBox="1"/>
          <p:nvPr/>
        </p:nvSpPr>
        <p:spPr>
          <a:xfrm>
            <a:off x="15524" y="4143779"/>
            <a:ext cx="4715272" cy="307777"/>
          </a:xfrm>
          <a:prstGeom prst="rect">
            <a:avLst/>
          </a:prstGeom>
          <a:noFill/>
        </p:spPr>
        <p:txBody>
          <a:bodyPr wrap="square" rtlCol="0">
            <a:spAutoFit/>
          </a:bodyPr>
          <a:lstStyle/>
          <a:p>
            <a:pPr algn="ctr"/>
            <a:r>
              <a:rPr lang="en-US" dirty="0">
                <a:latin typeface="Montserrat" pitchFamily="2" charset="77"/>
              </a:rPr>
              <a:t>Tau = 0.5 (faster latent time)</a:t>
            </a:r>
          </a:p>
        </p:txBody>
      </p:sp>
      <p:pic>
        <p:nvPicPr>
          <p:cNvPr id="9" name="Picture 8" descr="A graph with a bar and a blue and orange bar&#10;&#10;AI-generated content may be incorrect.">
            <a:extLst>
              <a:ext uri="{FF2B5EF4-FFF2-40B4-BE49-F238E27FC236}">
                <a16:creationId xmlns:a16="http://schemas.microsoft.com/office/drawing/2014/main" id="{5D37E3AD-0CD2-FE04-51F1-8495C647DF58}"/>
              </a:ext>
            </a:extLst>
          </p:cNvPr>
          <p:cNvPicPr>
            <a:picLocks noChangeAspect="1"/>
          </p:cNvPicPr>
          <p:nvPr/>
        </p:nvPicPr>
        <p:blipFill>
          <a:blip r:embed="rId6"/>
          <a:stretch>
            <a:fillRect/>
          </a:stretch>
        </p:blipFill>
        <p:spPr>
          <a:xfrm>
            <a:off x="4853713" y="518294"/>
            <a:ext cx="1210922" cy="3840610"/>
          </a:xfrm>
          <a:prstGeom prst="rect">
            <a:avLst/>
          </a:prstGeom>
        </p:spPr>
      </p:pic>
      <p:pic>
        <p:nvPicPr>
          <p:cNvPr id="10" name="Picture 9" descr="A graph of different colored bars&#10;&#10;AI-generated content may be incorrect.">
            <a:extLst>
              <a:ext uri="{FF2B5EF4-FFF2-40B4-BE49-F238E27FC236}">
                <a16:creationId xmlns:a16="http://schemas.microsoft.com/office/drawing/2014/main" id="{CA26093D-645E-3E2C-E713-D36CBAFD2FA5}"/>
              </a:ext>
            </a:extLst>
          </p:cNvPr>
          <p:cNvPicPr>
            <a:picLocks noChangeAspect="1"/>
          </p:cNvPicPr>
          <p:nvPr/>
        </p:nvPicPr>
        <p:blipFill>
          <a:blip r:embed="rId7"/>
          <a:stretch>
            <a:fillRect/>
          </a:stretch>
        </p:blipFill>
        <p:spPr>
          <a:xfrm>
            <a:off x="7682186" y="518294"/>
            <a:ext cx="1341954" cy="3840610"/>
          </a:xfrm>
          <a:prstGeom prst="rect">
            <a:avLst/>
          </a:prstGeom>
        </p:spPr>
      </p:pic>
      <p:pic>
        <p:nvPicPr>
          <p:cNvPr id="11" name="Picture 10" descr="A graph with a bar and a blue and orange bar&#10;&#10;AI-generated content may be incorrect.">
            <a:extLst>
              <a:ext uri="{FF2B5EF4-FFF2-40B4-BE49-F238E27FC236}">
                <a16:creationId xmlns:a16="http://schemas.microsoft.com/office/drawing/2014/main" id="{C3416653-4B96-49E8-AB39-1F7D59B06A28}"/>
              </a:ext>
            </a:extLst>
          </p:cNvPr>
          <p:cNvPicPr>
            <a:picLocks noChangeAspect="1"/>
          </p:cNvPicPr>
          <p:nvPr/>
        </p:nvPicPr>
        <p:blipFill>
          <a:blip r:embed="rId8"/>
          <a:stretch>
            <a:fillRect/>
          </a:stretch>
        </p:blipFill>
        <p:spPr>
          <a:xfrm>
            <a:off x="6325965" y="518295"/>
            <a:ext cx="1192848" cy="3840609"/>
          </a:xfrm>
          <a:prstGeom prst="rect">
            <a:avLst/>
          </a:prstGeom>
        </p:spPr>
      </p:pic>
      <p:sp>
        <p:nvSpPr>
          <p:cNvPr id="12" name="TextBox 11">
            <a:extLst>
              <a:ext uri="{FF2B5EF4-FFF2-40B4-BE49-F238E27FC236}">
                <a16:creationId xmlns:a16="http://schemas.microsoft.com/office/drawing/2014/main" id="{47678B48-256F-C4EA-6D83-5678C4497E8B}"/>
              </a:ext>
            </a:extLst>
          </p:cNvPr>
          <p:cNvSpPr txBox="1"/>
          <p:nvPr/>
        </p:nvSpPr>
        <p:spPr>
          <a:xfrm>
            <a:off x="0" y="4404836"/>
            <a:ext cx="8189861" cy="738664"/>
          </a:xfrm>
          <a:prstGeom prst="rect">
            <a:avLst/>
          </a:prstGeom>
          <a:noFill/>
        </p:spPr>
        <p:txBody>
          <a:bodyPr wrap="square" rtlCol="0">
            <a:spAutoFit/>
          </a:bodyPr>
          <a:lstStyle/>
          <a:p>
            <a:r>
              <a:rPr lang="en-US" dirty="0"/>
              <a:t>“I see that tau does not significantly affect peak value, but rather the time of peak. I know this because tau mainly affects the time to burst, so more phages are created earlier, causing a faster rise in population growth, which … ”</a:t>
            </a:r>
          </a:p>
        </p:txBody>
      </p:sp>
      <p:sp>
        <p:nvSpPr>
          <p:cNvPr id="13" name="Title 1">
            <a:extLst>
              <a:ext uri="{FF2B5EF4-FFF2-40B4-BE49-F238E27FC236}">
                <a16:creationId xmlns:a16="http://schemas.microsoft.com/office/drawing/2014/main" id="{A0A75098-0B36-478C-00DC-C33B37AC0289}"/>
              </a:ext>
            </a:extLst>
          </p:cNvPr>
          <p:cNvSpPr>
            <a:spLocks noGrp="1"/>
          </p:cNvSpPr>
          <p:nvPr>
            <p:ph type="title"/>
          </p:nvPr>
        </p:nvSpPr>
        <p:spPr>
          <a:xfrm>
            <a:off x="11642" y="-9213"/>
            <a:ext cx="9144001" cy="572700"/>
          </a:xfrm>
        </p:spPr>
        <p:txBody>
          <a:bodyPr/>
          <a:lstStyle/>
          <a:p>
            <a:r>
              <a:rPr lang="en-US" dirty="0"/>
              <a:t>Combined Understanding</a:t>
            </a:r>
          </a:p>
        </p:txBody>
      </p:sp>
      <p:sp>
        <p:nvSpPr>
          <p:cNvPr id="15" name="Slide Number Placeholder 14">
            <a:extLst>
              <a:ext uri="{FF2B5EF4-FFF2-40B4-BE49-F238E27FC236}">
                <a16:creationId xmlns:a16="http://schemas.microsoft.com/office/drawing/2014/main" id="{6057AB8E-E987-3D21-3B67-CBA442C123D3}"/>
              </a:ext>
            </a:extLst>
          </p:cNvPr>
          <p:cNvSpPr>
            <a:spLocks noGrp="1"/>
          </p:cNvSpPr>
          <p:nvPr>
            <p:ph type="sldNum" sz="quarter" idx="12"/>
          </p:nvPr>
        </p:nvSpPr>
        <p:spPr/>
        <p:txBody>
          <a:bodyPr/>
          <a:lstStyle/>
          <a:p>
            <a:fld id="{9BFBF6F3-74E1-C848-B819-E33674367C9C}" type="slidenum">
              <a:rPr lang="en-US" smtClean="0"/>
              <a:pPr/>
              <a:t>31</a:t>
            </a:fld>
            <a:endParaRPr lang="en-US" dirty="0"/>
          </a:p>
        </p:txBody>
      </p:sp>
    </p:spTree>
    <p:extLst>
      <p:ext uri="{BB962C8B-B14F-4D97-AF65-F5344CB8AC3E}">
        <p14:creationId xmlns:p14="http://schemas.microsoft.com/office/powerpoint/2010/main" val="194115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98D5-57B8-452D-E03F-98FD75EFEB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EA95A-8E8F-DF8F-6F9D-8CA1F5E9A52F}"/>
              </a:ext>
            </a:extLst>
          </p:cNvPr>
          <p:cNvSpPr>
            <a:spLocks noGrp="1"/>
          </p:cNvSpPr>
          <p:nvPr>
            <p:ph type="title"/>
          </p:nvPr>
        </p:nvSpPr>
        <p:spPr>
          <a:xfrm>
            <a:off x="0" y="197725"/>
            <a:ext cx="9295773" cy="572700"/>
          </a:xfrm>
        </p:spPr>
        <p:txBody>
          <a:bodyPr/>
          <a:lstStyle/>
          <a:p>
            <a:r>
              <a:rPr lang="en-US" dirty="0"/>
              <a:t>Sobol – Important Parameters</a:t>
            </a:r>
          </a:p>
        </p:txBody>
      </p:sp>
      <p:pic>
        <p:nvPicPr>
          <p:cNvPr id="21" name="Picture 20" descr="A screenshot of a graph&#10;&#10;AI-generated content may be incorrect.">
            <a:extLst>
              <a:ext uri="{FF2B5EF4-FFF2-40B4-BE49-F238E27FC236}">
                <a16:creationId xmlns:a16="http://schemas.microsoft.com/office/drawing/2014/main" id="{D7EC31F9-3C86-BFF7-0C57-C44C0F84A76A}"/>
              </a:ext>
            </a:extLst>
          </p:cNvPr>
          <p:cNvPicPr>
            <a:picLocks noChangeAspect="1"/>
          </p:cNvPicPr>
          <p:nvPr/>
        </p:nvPicPr>
        <p:blipFill>
          <a:blip r:embed="rId3"/>
          <a:stretch>
            <a:fillRect/>
          </a:stretch>
        </p:blipFill>
        <p:spPr>
          <a:xfrm>
            <a:off x="0" y="1062852"/>
            <a:ext cx="2996588" cy="3595906"/>
          </a:xfrm>
          <a:prstGeom prst="rect">
            <a:avLst/>
          </a:prstGeom>
        </p:spPr>
      </p:pic>
      <p:pic>
        <p:nvPicPr>
          <p:cNvPr id="23" name="Picture 22" descr="A screenshot of a graph&#10;&#10;AI-generated content may be incorrect.">
            <a:extLst>
              <a:ext uri="{FF2B5EF4-FFF2-40B4-BE49-F238E27FC236}">
                <a16:creationId xmlns:a16="http://schemas.microsoft.com/office/drawing/2014/main" id="{0F3117D9-7CAC-3EA6-478C-F8CC1B635FEC}"/>
              </a:ext>
            </a:extLst>
          </p:cNvPr>
          <p:cNvPicPr>
            <a:picLocks noChangeAspect="1"/>
          </p:cNvPicPr>
          <p:nvPr/>
        </p:nvPicPr>
        <p:blipFill>
          <a:blip r:embed="rId4"/>
          <a:stretch>
            <a:fillRect/>
          </a:stretch>
        </p:blipFill>
        <p:spPr>
          <a:xfrm>
            <a:off x="3073821" y="1062852"/>
            <a:ext cx="2996588" cy="3595906"/>
          </a:xfrm>
          <a:prstGeom prst="rect">
            <a:avLst/>
          </a:prstGeom>
        </p:spPr>
      </p:pic>
      <p:pic>
        <p:nvPicPr>
          <p:cNvPr id="25" name="Picture 24" descr="A screenshot of a graph&#10;&#10;AI-generated content may be incorrect.">
            <a:extLst>
              <a:ext uri="{FF2B5EF4-FFF2-40B4-BE49-F238E27FC236}">
                <a16:creationId xmlns:a16="http://schemas.microsoft.com/office/drawing/2014/main" id="{4249F545-9938-E24E-77E3-4D148CC4C7C0}"/>
              </a:ext>
            </a:extLst>
          </p:cNvPr>
          <p:cNvPicPr>
            <a:picLocks noChangeAspect="1"/>
          </p:cNvPicPr>
          <p:nvPr/>
        </p:nvPicPr>
        <p:blipFill>
          <a:blip r:embed="rId5"/>
          <a:stretch>
            <a:fillRect/>
          </a:stretch>
        </p:blipFill>
        <p:spPr>
          <a:xfrm>
            <a:off x="6147412" y="1062852"/>
            <a:ext cx="2996588" cy="3595906"/>
          </a:xfrm>
          <a:prstGeom prst="rect">
            <a:avLst/>
          </a:prstGeom>
        </p:spPr>
      </p:pic>
      <p:sp>
        <p:nvSpPr>
          <p:cNvPr id="6" name="Slide Number Placeholder 5">
            <a:extLst>
              <a:ext uri="{FF2B5EF4-FFF2-40B4-BE49-F238E27FC236}">
                <a16:creationId xmlns:a16="http://schemas.microsoft.com/office/drawing/2014/main" id="{260F1CF3-D815-68BB-1ACF-8B9489661F13}"/>
              </a:ext>
            </a:extLst>
          </p:cNvPr>
          <p:cNvSpPr>
            <a:spLocks noGrp="1"/>
          </p:cNvSpPr>
          <p:nvPr>
            <p:ph type="sldNum" sz="quarter" idx="12"/>
          </p:nvPr>
        </p:nvSpPr>
        <p:spPr/>
        <p:txBody>
          <a:bodyPr/>
          <a:lstStyle/>
          <a:p>
            <a:fld id="{9BFBF6F3-74E1-C848-B819-E33674367C9C}" type="slidenum">
              <a:rPr lang="en-US" smtClean="0"/>
              <a:pPr/>
              <a:t>32</a:t>
            </a:fld>
            <a:endParaRPr lang="en-US" dirty="0"/>
          </a:p>
        </p:txBody>
      </p:sp>
    </p:spTree>
    <p:extLst>
      <p:ext uri="{BB962C8B-B14F-4D97-AF65-F5344CB8AC3E}">
        <p14:creationId xmlns:p14="http://schemas.microsoft.com/office/powerpoint/2010/main" val="935581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E6B03-6A4E-FF32-BD7E-952546E3F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8693E-AE86-9412-8FEA-2B08755F9AD5}"/>
              </a:ext>
            </a:extLst>
          </p:cNvPr>
          <p:cNvSpPr>
            <a:spLocks noGrp="1"/>
          </p:cNvSpPr>
          <p:nvPr>
            <p:ph type="title"/>
          </p:nvPr>
        </p:nvSpPr>
        <p:spPr>
          <a:xfrm>
            <a:off x="1" y="0"/>
            <a:ext cx="9144000" cy="572700"/>
          </a:xfrm>
        </p:spPr>
        <p:txBody>
          <a:bodyPr/>
          <a:lstStyle/>
          <a:p>
            <a:r>
              <a:rPr lang="en-US" dirty="0"/>
              <a:t>Initial Value Analysis</a:t>
            </a:r>
          </a:p>
        </p:txBody>
      </p:sp>
      <p:sp>
        <p:nvSpPr>
          <p:cNvPr id="6" name="Slide Number Placeholder 5">
            <a:extLst>
              <a:ext uri="{FF2B5EF4-FFF2-40B4-BE49-F238E27FC236}">
                <a16:creationId xmlns:a16="http://schemas.microsoft.com/office/drawing/2014/main" id="{0052289A-8630-731B-20E7-8E1103939815}"/>
              </a:ext>
            </a:extLst>
          </p:cNvPr>
          <p:cNvSpPr>
            <a:spLocks noGrp="1"/>
          </p:cNvSpPr>
          <p:nvPr>
            <p:ph type="sldNum" sz="quarter" idx="12"/>
          </p:nvPr>
        </p:nvSpPr>
        <p:spPr/>
        <p:txBody>
          <a:bodyPr/>
          <a:lstStyle/>
          <a:p>
            <a:fld id="{9BFBF6F3-74E1-C848-B819-E33674367C9C}" type="slidenum">
              <a:rPr lang="en-US" smtClean="0"/>
              <a:pPr/>
              <a:t>33</a:t>
            </a:fld>
            <a:endParaRPr lang="en-US" dirty="0"/>
          </a:p>
        </p:txBody>
      </p:sp>
      <p:pic>
        <p:nvPicPr>
          <p:cNvPr id="4" name="Picture 3">
            <a:extLst>
              <a:ext uri="{FF2B5EF4-FFF2-40B4-BE49-F238E27FC236}">
                <a16:creationId xmlns:a16="http://schemas.microsoft.com/office/drawing/2014/main" id="{F30573CD-A445-5712-7E5F-15494DC49EBD}"/>
              </a:ext>
            </a:extLst>
          </p:cNvPr>
          <p:cNvPicPr>
            <a:picLocks noChangeAspect="1"/>
          </p:cNvPicPr>
          <p:nvPr/>
        </p:nvPicPr>
        <p:blipFill>
          <a:blip r:embed="rId3"/>
          <a:srcRect r="33456"/>
          <a:stretch/>
        </p:blipFill>
        <p:spPr>
          <a:xfrm>
            <a:off x="1691362" y="2959856"/>
            <a:ext cx="3833784" cy="2183644"/>
          </a:xfrm>
          <a:prstGeom prst="rect">
            <a:avLst/>
          </a:prstGeom>
        </p:spPr>
      </p:pic>
      <p:pic>
        <p:nvPicPr>
          <p:cNvPr id="7" name="Picture 6" descr="A graph of different values&#10;&#10;AI-generated content may be incorrect.">
            <a:extLst>
              <a:ext uri="{FF2B5EF4-FFF2-40B4-BE49-F238E27FC236}">
                <a16:creationId xmlns:a16="http://schemas.microsoft.com/office/drawing/2014/main" id="{2FD0ADFB-3408-A081-0315-85C65032EF61}"/>
              </a:ext>
            </a:extLst>
          </p:cNvPr>
          <p:cNvPicPr>
            <a:picLocks noChangeAspect="1"/>
          </p:cNvPicPr>
          <p:nvPr/>
        </p:nvPicPr>
        <p:blipFill>
          <a:blip r:embed="rId4"/>
          <a:srcRect r="33456"/>
          <a:stretch/>
        </p:blipFill>
        <p:spPr>
          <a:xfrm>
            <a:off x="1691363" y="543752"/>
            <a:ext cx="3833784" cy="2189204"/>
          </a:xfrm>
          <a:prstGeom prst="rect">
            <a:avLst/>
          </a:prstGeom>
        </p:spPr>
      </p:pic>
      <p:sp>
        <p:nvSpPr>
          <p:cNvPr id="3" name="TextBox 2">
            <a:extLst>
              <a:ext uri="{FF2B5EF4-FFF2-40B4-BE49-F238E27FC236}">
                <a16:creationId xmlns:a16="http://schemas.microsoft.com/office/drawing/2014/main" id="{C043CCD4-8774-3F15-9DE3-A707BEF0B62A}"/>
              </a:ext>
            </a:extLst>
          </p:cNvPr>
          <p:cNvSpPr txBox="1"/>
          <p:nvPr/>
        </p:nvSpPr>
        <p:spPr>
          <a:xfrm>
            <a:off x="5452119" y="1157873"/>
            <a:ext cx="3381915" cy="954107"/>
          </a:xfrm>
          <a:prstGeom prst="rect">
            <a:avLst/>
          </a:prstGeom>
          <a:noFill/>
        </p:spPr>
        <p:txBody>
          <a:bodyPr wrap="square" rtlCol="0">
            <a:spAutoFit/>
          </a:bodyPr>
          <a:lstStyle/>
          <a:p>
            <a:r>
              <a:rPr lang="en-US" dirty="0"/>
              <a:t>Add parameter values, </a:t>
            </a:r>
          </a:p>
          <a:p>
            <a:r>
              <a:rPr lang="en-US" dirty="0"/>
              <a:t>Tell what you can do with the framework, how you can find new regimes of interest to research</a:t>
            </a:r>
          </a:p>
        </p:txBody>
      </p:sp>
    </p:spTree>
    <p:extLst>
      <p:ext uri="{BB962C8B-B14F-4D97-AF65-F5344CB8AC3E}">
        <p14:creationId xmlns:p14="http://schemas.microsoft.com/office/powerpoint/2010/main" val="447235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0F18-31E7-DB3C-B8CA-0A885592D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516F9-352F-7D47-F5FB-48732724DBC0}"/>
              </a:ext>
            </a:extLst>
          </p:cNvPr>
          <p:cNvSpPr>
            <a:spLocks noGrp="1"/>
          </p:cNvSpPr>
          <p:nvPr>
            <p:ph type="title"/>
          </p:nvPr>
        </p:nvSpPr>
        <p:spPr>
          <a:xfrm>
            <a:off x="1" y="0"/>
            <a:ext cx="9144000" cy="572700"/>
          </a:xfrm>
        </p:spPr>
        <p:txBody>
          <a:bodyPr/>
          <a:lstStyle/>
          <a:p>
            <a:r>
              <a:rPr lang="en-US" dirty="0"/>
              <a:t>Phage Proliferation</a:t>
            </a:r>
          </a:p>
        </p:txBody>
      </p:sp>
      <p:sp>
        <p:nvSpPr>
          <p:cNvPr id="6" name="Slide Number Placeholder 5">
            <a:extLst>
              <a:ext uri="{FF2B5EF4-FFF2-40B4-BE49-F238E27FC236}">
                <a16:creationId xmlns:a16="http://schemas.microsoft.com/office/drawing/2014/main" id="{B0CB877A-A0E1-6646-CEB1-94B420E0404B}"/>
              </a:ext>
            </a:extLst>
          </p:cNvPr>
          <p:cNvSpPr>
            <a:spLocks noGrp="1"/>
          </p:cNvSpPr>
          <p:nvPr>
            <p:ph type="sldNum" sz="quarter" idx="12"/>
          </p:nvPr>
        </p:nvSpPr>
        <p:spPr/>
        <p:txBody>
          <a:bodyPr/>
          <a:lstStyle/>
          <a:p>
            <a:fld id="{9BFBF6F3-74E1-C848-B819-E33674367C9C}" type="slidenum">
              <a:rPr lang="en-US" smtClean="0"/>
              <a:pPr/>
              <a:t>34</a:t>
            </a:fld>
            <a:endParaRPr lang="en-US" dirty="0"/>
          </a:p>
        </p:txBody>
      </p:sp>
      <p:pic>
        <p:nvPicPr>
          <p:cNvPr id="5" name="Picture 4" descr="A red gradient graph with numbers&#10;&#10;AI-generated content may be incorrect.">
            <a:extLst>
              <a:ext uri="{FF2B5EF4-FFF2-40B4-BE49-F238E27FC236}">
                <a16:creationId xmlns:a16="http://schemas.microsoft.com/office/drawing/2014/main" id="{FD4BD584-D930-5F28-0F6F-BC7EF8711B4D}"/>
              </a:ext>
            </a:extLst>
          </p:cNvPr>
          <p:cNvPicPr>
            <a:picLocks noChangeAspect="1"/>
          </p:cNvPicPr>
          <p:nvPr/>
        </p:nvPicPr>
        <p:blipFill>
          <a:blip r:embed="rId3"/>
          <a:stretch>
            <a:fillRect/>
          </a:stretch>
        </p:blipFill>
        <p:spPr>
          <a:xfrm>
            <a:off x="1757663" y="727546"/>
            <a:ext cx="5628673" cy="4039717"/>
          </a:xfrm>
          <a:prstGeom prst="rect">
            <a:avLst/>
          </a:prstGeom>
        </p:spPr>
      </p:pic>
      <p:sp>
        <p:nvSpPr>
          <p:cNvPr id="3" name="TextBox 2">
            <a:extLst>
              <a:ext uri="{FF2B5EF4-FFF2-40B4-BE49-F238E27FC236}">
                <a16:creationId xmlns:a16="http://schemas.microsoft.com/office/drawing/2014/main" id="{7FBA624A-0BA3-F604-1AEC-0A50DBFCA799}"/>
              </a:ext>
            </a:extLst>
          </p:cNvPr>
          <p:cNvSpPr txBox="1"/>
          <p:nvPr/>
        </p:nvSpPr>
        <p:spPr>
          <a:xfrm>
            <a:off x="-61994" y="1270861"/>
            <a:ext cx="1542082" cy="738664"/>
          </a:xfrm>
          <a:prstGeom prst="rect">
            <a:avLst/>
          </a:prstGeom>
          <a:noFill/>
        </p:spPr>
        <p:txBody>
          <a:bodyPr wrap="square" rtlCol="0">
            <a:spAutoFit/>
          </a:bodyPr>
          <a:lstStyle/>
          <a:p>
            <a:r>
              <a:rPr lang="en-US" dirty="0"/>
              <a:t>Go back to overview after each </a:t>
            </a:r>
            <a:r>
              <a:rPr lang="en-US" dirty="0" err="1"/>
              <a:t>seciton</a:t>
            </a:r>
            <a:endParaRPr lang="en-US" dirty="0"/>
          </a:p>
        </p:txBody>
      </p:sp>
    </p:spTree>
    <p:extLst>
      <p:ext uri="{BB962C8B-B14F-4D97-AF65-F5344CB8AC3E}">
        <p14:creationId xmlns:p14="http://schemas.microsoft.com/office/powerpoint/2010/main" val="907223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BE90-BC99-E314-111E-315E8814399D}"/>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a:t>20x20x10 Survivability Matrix</a:t>
            </a:r>
          </a:p>
        </p:txBody>
      </p:sp>
      <p:sp>
        <p:nvSpPr>
          <p:cNvPr id="3" name="Slide Number Placeholder 2">
            <a:extLst>
              <a:ext uri="{FF2B5EF4-FFF2-40B4-BE49-F238E27FC236}">
                <a16:creationId xmlns:a16="http://schemas.microsoft.com/office/drawing/2014/main" id="{E3039037-258A-6C04-825C-C8EE41A4AD2E}"/>
              </a:ext>
            </a:extLst>
          </p:cNvPr>
          <p:cNvSpPr>
            <a:spLocks noGrp="1"/>
          </p:cNvSpPr>
          <p:nvPr>
            <p:ph type="sldNum" sz="quarter" idx="12"/>
          </p:nvPr>
        </p:nvSpPr>
        <p:spPr>
          <a:xfrm>
            <a:off x="6457950" y="4767263"/>
            <a:ext cx="2057400" cy="274637"/>
          </a:xfrm>
        </p:spPr>
        <p:txBody>
          <a:bodyPr anchor="ctr">
            <a:normAutofit/>
          </a:bodyPr>
          <a:lstStyle/>
          <a:p>
            <a:pPr>
              <a:spcAft>
                <a:spcPts val="600"/>
              </a:spcAft>
            </a:pPr>
            <a:fld id="{9BFBF6F3-74E1-C848-B819-E33674367C9C}" type="slidenum">
              <a:rPr lang="en-US" smtClean="0"/>
              <a:pPr>
                <a:spcAft>
                  <a:spcPts val="600"/>
                </a:spcAft>
              </a:pPr>
              <a:t>35</a:t>
            </a:fld>
            <a:endParaRPr lang="en-US"/>
          </a:p>
        </p:txBody>
      </p:sp>
      <p:pic>
        <p:nvPicPr>
          <p:cNvPr id="5" name="Picture 4">
            <a:extLst>
              <a:ext uri="{FF2B5EF4-FFF2-40B4-BE49-F238E27FC236}">
                <a16:creationId xmlns:a16="http://schemas.microsoft.com/office/drawing/2014/main" id="{C957B19E-2F38-33DD-217C-9607AF369530}"/>
              </a:ext>
            </a:extLst>
          </p:cNvPr>
          <p:cNvPicPr>
            <a:picLocks noChangeAspect="1"/>
          </p:cNvPicPr>
          <p:nvPr/>
        </p:nvPicPr>
        <p:blipFill>
          <a:blip r:embed="rId3"/>
          <a:stretch>
            <a:fillRect/>
          </a:stretch>
        </p:blipFill>
        <p:spPr>
          <a:xfrm>
            <a:off x="0" y="1126008"/>
            <a:ext cx="9144000" cy="3172783"/>
          </a:xfrm>
          <a:prstGeom prst="rect">
            <a:avLst/>
          </a:prstGeom>
        </p:spPr>
      </p:pic>
      <p:sp>
        <p:nvSpPr>
          <p:cNvPr id="4" name="TextBox 3">
            <a:extLst>
              <a:ext uri="{FF2B5EF4-FFF2-40B4-BE49-F238E27FC236}">
                <a16:creationId xmlns:a16="http://schemas.microsoft.com/office/drawing/2014/main" id="{4913C8E9-BC5F-E33F-7E32-184BAC58F57F}"/>
              </a:ext>
            </a:extLst>
          </p:cNvPr>
          <p:cNvSpPr txBox="1"/>
          <p:nvPr/>
        </p:nvSpPr>
        <p:spPr>
          <a:xfrm>
            <a:off x="1511085" y="4626244"/>
            <a:ext cx="2254143" cy="307777"/>
          </a:xfrm>
          <a:prstGeom prst="rect">
            <a:avLst/>
          </a:prstGeom>
          <a:noFill/>
        </p:spPr>
        <p:txBody>
          <a:bodyPr wrap="none" rtlCol="0">
            <a:spAutoFit/>
          </a:bodyPr>
          <a:lstStyle/>
          <a:p>
            <a:r>
              <a:rPr lang="en-US" dirty="0"/>
              <a:t>Add time to simulate, and </a:t>
            </a:r>
          </a:p>
        </p:txBody>
      </p:sp>
    </p:spTree>
    <p:extLst>
      <p:ext uri="{BB962C8B-B14F-4D97-AF65-F5344CB8AC3E}">
        <p14:creationId xmlns:p14="http://schemas.microsoft.com/office/powerpoint/2010/main" val="2722472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921D7D90-4420-4054-BE74-D5A7EA0F6EE9}"/>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3F04046-8222-1FE5-1C64-F618DD2F4068}"/>
              </a:ext>
            </a:extLst>
          </p:cNvPr>
          <p:cNvSpPr txBox="1">
            <a:spLocks noGrp="1"/>
          </p:cNvSpPr>
          <p:nvPr>
            <p:ph type="title"/>
          </p:nvPr>
        </p:nvSpPr>
        <p:spPr>
          <a:xfrm flipH="1">
            <a:off x="711538" y="2188792"/>
            <a:ext cx="3513621" cy="841800"/>
          </a:xfrm>
          <a:prstGeom prst="rect">
            <a:avLst/>
          </a:prstGeom>
        </p:spPr>
        <p:txBody>
          <a:bodyPr spcFirstLastPara="1" wrap="square" lIns="91425" tIns="91425" rIns="91425" bIns="91425" anchor="t" anchorCtr="0">
            <a:noAutofit/>
          </a:bodyPr>
          <a:lstStyle/>
          <a:p>
            <a:r>
              <a:rPr lang="en-US" dirty="0"/>
              <a:t>CONCLUSION</a:t>
            </a:r>
            <a:br>
              <a:rPr lang="en-US" dirty="0"/>
            </a:br>
            <a:endParaRPr dirty="0"/>
          </a:p>
        </p:txBody>
      </p:sp>
      <p:sp>
        <p:nvSpPr>
          <p:cNvPr id="421" name="Google Shape;421;p57">
            <a:extLst>
              <a:ext uri="{FF2B5EF4-FFF2-40B4-BE49-F238E27FC236}">
                <a16:creationId xmlns:a16="http://schemas.microsoft.com/office/drawing/2014/main" id="{3E57B333-D23C-2469-C1EB-811B8E8C1D5C}"/>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9C9757CA-29F7-B593-A5D2-3BAE17248F26}"/>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60566B0A-D0FA-8FB8-EF41-C2751B462262}"/>
              </a:ext>
            </a:extLst>
          </p:cNvPr>
          <p:cNvSpPr>
            <a:spLocks noGrp="1"/>
          </p:cNvSpPr>
          <p:nvPr>
            <p:ph type="sldNum" sz="quarter" idx="12"/>
          </p:nvPr>
        </p:nvSpPr>
        <p:spPr/>
        <p:txBody>
          <a:bodyPr/>
          <a:lstStyle/>
          <a:p>
            <a:fld id="{9BFBF6F3-74E1-C848-B819-E33674367C9C}" type="slidenum">
              <a:rPr lang="en-US" smtClean="0"/>
              <a:t>36</a:t>
            </a:fld>
            <a:endParaRPr lang="en-US"/>
          </a:p>
        </p:txBody>
      </p:sp>
      <p:pic>
        <p:nvPicPr>
          <p:cNvPr id="4" name="Picture 3">
            <a:extLst>
              <a:ext uri="{FF2B5EF4-FFF2-40B4-BE49-F238E27FC236}">
                <a16:creationId xmlns:a16="http://schemas.microsoft.com/office/drawing/2014/main" id="{DF797B43-406E-E828-83C0-D1E144301585}"/>
              </a:ext>
            </a:extLst>
          </p:cNvPr>
          <p:cNvPicPr>
            <a:picLocks noChangeAspect="1"/>
          </p:cNvPicPr>
          <p:nvPr/>
        </p:nvPicPr>
        <p:blipFill>
          <a:blip r:embed="rId3"/>
          <a:stretch>
            <a:fillRect/>
          </a:stretch>
        </p:blipFill>
        <p:spPr>
          <a:xfrm>
            <a:off x="5724495" y="3488875"/>
            <a:ext cx="457200" cy="584200"/>
          </a:xfrm>
          <a:prstGeom prst="rect">
            <a:avLst/>
          </a:prstGeom>
        </p:spPr>
      </p:pic>
      <p:pic>
        <p:nvPicPr>
          <p:cNvPr id="6" name="Picture 5">
            <a:extLst>
              <a:ext uri="{FF2B5EF4-FFF2-40B4-BE49-F238E27FC236}">
                <a16:creationId xmlns:a16="http://schemas.microsoft.com/office/drawing/2014/main" id="{16079E59-90DF-0600-EDAC-134B6E1EB990}"/>
              </a:ext>
            </a:extLst>
          </p:cNvPr>
          <p:cNvPicPr>
            <a:picLocks noChangeAspect="1"/>
          </p:cNvPicPr>
          <p:nvPr/>
        </p:nvPicPr>
        <p:blipFill>
          <a:blip r:embed="rId4"/>
          <a:stretch>
            <a:fillRect/>
          </a:stretch>
        </p:blipFill>
        <p:spPr>
          <a:xfrm>
            <a:off x="2657384" y="3553475"/>
            <a:ext cx="457200" cy="584200"/>
          </a:xfrm>
          <a:prstGeom prst="rect">
            <a:avLst/>
          </a:prstGeom>
        </p:spPr>
      </p:pic>
      <p:pic>
        <p:nvPicPr>
          <p:cNvPr id="8" name="Picture 7">
            <a:extLst>
              <a:ext uri="{FF2B5EF4-FFF2-40B4-BE49-F238E27FC236}">
                <a16:creationId xmlns:a16="http://schemas.microsoft.com/office/drawing/2014/main" id="{B021BE45-B5B2-25E7-A2C0-EA9A49531754}"/>
              </a:ext>
            </a:extLst>
          </p:cNvPr>
          <p:cNvPicPr>
            <a:picLocks noChangeAspect="1"/>
          </p:cNvPicPr>
          <p:nvPr/>
        </p:nvPicPr>
        <p:blipFill>
          <a:blip r:embed="rId5"/>
          <a:stretch>
            <a:fillRect/>
          </a:stretch>
        </p:blipFill>
        <p:spPr>
          <a:xfrm>
            <a:off x="7486650" y="3342572"/>
            <a:ext cx="457200" cy="584200"/>
          </a:xfrm>
          <a:prstGeom prst="rect">
            <a:avLst/>
          </a:prstGeom>
        </p:spPr>
      </p:pic>
      <p:pic>
        <p:nvPicPr>
          <p:cNvPr id="10" name="Picture 9">
            <a:extLst>
              <a:ext uri="{FF2B5EF4-FFF2-40B4-BE49-F238E27FC236}">
                <a16:creationId xmlns:a16="http://schemas.microsoft.com/office/drawing/2014/main" id="{332112B2-D7AB-A3A2-294E-3D38A9348152}"/>
              </a:ext>
            </a:extLst>
          </p:cNvPr>
          <p:cNvPicPr>
            <a:picLocks noChangeAspect="1"/>
          </p:cNvPicPr>
          <p:nvPr/>
        </p:nvPicPr>
        <p:blipFill>
          <a:blip r:embed="rId6"/>
          <a:stretch>
            <a:fillRect/>
          </a:stretch>
        </p:blipFill>
        <p:spPr>
          <a:xfrm>
            <a:off x="3962339" y="1036558"/>
            <a:ext cx="457200" cy="584200"/>
          </a:xfrm>
          <a:prstGeom prst="rect">
            <a:avLst/>
          </a:prstGeom>
        </p:spPr>
      </p:pic>
      <p:pic>
        <p:nvPicPr>
          <p:cNvPr id="12" name="Picture 11">
            <a:extLst>
              <a:ext uri="{FF2B5EF4-FFF2-40B4-BE49-F238E27FC236}">
                <a16:creationId xmlns:a16="http://schemas.microsoft.com/office/drawing/2014/main" id="{CEA677F8-8825-3C84-5126-7C564283103D}"/>
              </a:ext>
            </a:extLst>
          </p:cNvPr>
          <p:cNvPicPr>
            <a:picLocks noChangeAspect="1"/>
          </p:cNvPicPr>
          <p:nvPr/>
        </p:nvPicPr>
        <p:blipFill>
          <a:blip r:embed="rId7"/>
          <a:stretch>
            <a:fillRect/>
          </a:stretch>
        </p:blipFill>
        <p:spPr>
          <a:xfrm>
            <a:off x="4419539" y="3342572"/>
            <a:ext cx="457200" cy="584200"/>
          </a:xfrm>
          <a:prstGeom prst="rect">
            <a:avLst/>
          </a:prstGeom>
        </p:spPr>
      </p:pic>
      <p:pic>
        <p:nvPicPr>
          <p:cNvPr id="14" name="Picture 13">
            <a:extLst>
              <a:ext uri="{FF2B5EF4-FFF2-40B4-BE49-F238E27FC236}">
                <a16:creationId xmlns:a16="http://schemas.microsoft.com/office/drawing/2014/main" id="{C2248F40-D7B9-A23F-30AD-1D97BD998562}"/>
              </a:ext>
            </a:extLst>
          </p:cNvPr>
          <p:cNvPicPr>
            <a:picLocks noChangeAspect="1"/>
          </p:cNvPicPr>
          <p:nvPr/>
        </p:nvPicPr>
        <p:blipFill>
          <a:blip r:embed="rId8"/>
          <a:stretch>
            <a:fillRect/>
          </a:stretch>
        </p:blipFill>
        <p:spPr>
          <a:xfrm>
            <a:off x="6077932" y="1108297"/>
            <a:ext cx="457200" cy="584200"/>
          </a:xfrm>
          <a:prstGeom prst="rect">
            <a:avLst/>
          </a:prstGeom>
        </p:spPr>
      </p:pic>
      <p:pic>
        <p:nvPicPr>
          <p:cNvPr id="16" name="Picture 15" descr="A green bacteria with black background&#10;&#10;AI-generated content may be incorrect.">
            <a:extLst>
              <a:ext uri="{FF2B5EF4-FFF2-40B4-BE49-F238E27FC236}">
                <a16:creationId xmlns:a16="http://schemas.microsoft.com/office/drawing/2014/main" id="{A02731D5-71C5-C5D8-BCCB-6B6479552F93}"/>
              </a:ext>
            </a:extLst>
          </p:cNvPr>
          <p:cNvPicPr>
            <a:picLocks noChangeAspect="1"/>
          </p:cNvPicPr>
          <p:nvPr/>
        </p:nvPicPr>
        <p:blipFill>
          <a:blip r:embed="rId9"/>
          <a:stretch>
            <a:fillRect/>
          </a:stretch>
        </p:blipFill>
        <p:spPr>
          <a:xfrm>
            <a:off x="4773406" y="1376778"/>
            <a:ext cx="457200" cy="584200"/>
          </a:xfrm>
          <a:prstGeom prst="rect">
            <a:avLst/>
          </a:prstGeom>
        </p:spPr>
      </p:pic>
      <p:pic>
        <p:nvPicPr>
          <p:cNvPr id="18" name="Picture 17" descr="A purple object with black background&#10;&#10;AI-generated content may be incorrect.">
            <a:extLst>
              <a:ext uri="{FF2B5EF4-FFF2-40B4-BE49-F238E27FC236}">
                <a16:creationId xmlns:a16="http://schemas.microsoft.com/office/drawing/2014/main" id="{550ABB91-8390-4259-BE49-A21ADDFC88D1}"/>
              </a:ext>
            </a:extLst>
          </p:cNvPr>
          <p:cNvPicPr>
            <a:picLocks noChangeAspect="1"/>
          </p:cNvPicPr>
          <p:nvPr/>
        </p:nvPicPr>
        <p:blipFill>
          <a:blip r:embed="rId10"/>
          <a:stretch>
            <a:fillRect/>
          </a:stretch>
        </p:blipFill>
        <p:spPr>
          <a:xfrm>
            <a:off x="949751" y="4243602"/>
            <a:ext cx="457200" cy="584200"/>
          </a:xfrm>
          <a:prstGeom prst="rect">
            <a:avLst/>
          </a:prstGeom>
        </p:spPr>
      </p:pic>
      <p:pic>
        <p:nvPicPr>
          <p:cNvPr id="20" name="Picture 19" descr="A pink and white virus with black lines&#10;&#10;AI-generated content may be incorrect.">
            <a:extLst>
              <a:ext uri="{FF2B5EF4-FFF2-40B4-BE49-F238E27FC236}">
                <a16:creationId xmlns:a16="http://schemas.microsoft.com/office/drawing/2014/main" id="{298D76B9-136A-4A92-5F63-5FE17AB527BF}"/>
              </a:ext>
            </a:extLst>
          </p:cNvPr>
          <p:cNvPicPr>
            <a:picLocks noChangeAspect="1"/>
          </p:cNvPicPr>
          <p:nvPr/>
        </p:nvPicPr>
        <p:blipFill>
          <a:blip r:embed="rId11"/>
          <a:stretch>
            <a:fillRect/>
          </a:stretch>
        </p:blipFill>
        <p:spPr>
          <a:xfrm>
            <a:off x="7943850" y="1294255"/>
            <a:ext cx="457200" cy="584200"/>
          </a:xfrm>
          <a:prstGeom prst="rect">
            <a:avLst/>
          </a:prstGeom>
        </p:spPr>
      </p:pic>
    </p:spTree>
    <p:extLst>
      <p:ext uri="{BB962C8B-B14F-4D97-AF65-F5344CB8AC3E}">
        <p14:creationId xmlns:p14="http://schemas.microsoft.com/office/powerpoint/2010/main" val="125635159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665FE1-D86C-AF98-3015-E2DF1C6F19EF}"/>
              </a:ext>
            </a:extLst>
          </p:cNvPr>
          <p:cNvSpPr>
            <a:spLocks noGrp="1"/>
          </p:cNvSpPr>
          <p:nvPr>
            <p:ph type="sldNum" sz="quarter" idx="12"/>
          </p:nvPr>
        </p:nvSpPr>
        <p:spPr/>
        <p:txBody>
          <a:bodyPr/>
          <a:lstStyle/>
          <a:p>
            <a:fld id="{9BFBF6F3-74E1-C848-B819-E33674367C9C}" type="slidenum">
              <a:rPr lang="en-US" smtClean="0"/>
              <a:t>37</a:t>
            </a:fld>
            <a:endParaRPr lang="en-US" dirty="0"/>
          </a:p>
        </p:txBody>
      </p:sp>
      <p:pic>
        <p:nvPicPr>
          <p:cNvPr id="45" name="Picture 44">
            <a:extLst>
              <a:ext uri="{FF2B5EF4-FFF2-40B4-BE49-F238E27FC236}">
                <a16:creationId xmlns:a16="http://schemas.microsoft.com/office/drawing/2014/main" id="{CB041725-DC25-441E-7457-0BD5E15841AD}"/>
              </a:ext>
            </a:extLst>
          </p:cNvPr>
          <p:cNvPicPr>
            <a:picLocks noChangeAspect="1"/>
          </p:cNvPicPr>
          <p:nvPr/>
        </p:nvPicPr>
        <p:blipFill>
          <a:blip r:embed="rId3"/>
          <a:stretch>
            <a:fillRect/>
          </a:stretch>
        </p:blipFill>
        <p:spPr>
          <a:xfrm>
            <a:off x="2227580" y="1279939"/>
            <a:ext cx="1490188" cy="784698"/>
          </a:xfrm>
          <a:prstGeom prst="rect">
            <a:avLst/>
          </a:prstGeom>
        </p:spPr>
      </p:pic>
      <p:sp>
        <p:nvSpPr>
          <p:cNvPr id="46" name="TextBox 45">
            <a:extLst>
              <a:ext uri="{FF2B5EF4-FFF2-40B4-BE49-F238E27FC236}">
                <a16:creationId xmlns:a16="http://schemas.microsoft.com/office/drawing/2014/main" id="{F7F6349B-2A77-CD23-176B-335ED03A4E09}"/>
              </a:ext>
            </a:extLst>
          </p:cNvPr>
          <p:cNvSpPr txBox="1"/>
          <p:nvPr/>
        </p:nvSpPr>
        <p:spPr>
          <a:xfrm>
            <a:off x="2048040" y="2098639"/>
            <a:ext cx="1856598" cy="307777"/>
          </a:xfrm>
          <a:prstGeom prst="rect">
            <a:avLst/>
          </a:prstGeom>
          <a:noFill/>
        </p:spPr>
        <p:txBody>
          <a:bodyPr wrap="none" rtlCol="0">
            <a:spAutoFit/>
          </a:bodyPr>
          <a:lstStyle/>
          <a:p>
            <a:r>
              <a:rPr lang="en-US" dirty="0"/>
              <a:t>Complex and Unique</a:t>
            </a:r>
          </a:p>
        </p:txBody>
      </p:sp>
      <p:pic>
        <p:nvPicPr>
          <p:cNvPr id="1028" name="Picture 4" descr="Gymnast Flexibility Acrobatics Exercise Performance Silhouette PNG &amp; SVG  Design For T-Shirts">
            <a:extLst>
              <a:ext uri="{FF2B5EF4-FFF2-40B4-BE49-F238E27FC236}">
                <a16:creationId xmlns:a16="http://schemas.microsoft.com/office/drawing/2014/main" id="{012CDDC1-E0CA-257D-40B4-960CCDFD7C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3" t="13044" r="2939" b="10852"/>
          <a:stretch/>
        </p:blipFill>
        <p:spPr bwMode="auto">
          <a:xfrm>
            <a:off x="6370517" y="1205078"/>
            <a:ext cx="1085153" cy="87088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9CA4E53-C91D-4467-8855-D7B85B2AF928}"/>
              </a:ext>
            </a:extLst>
          </p:cNvPr>
          <p:cNvSpPr txBox="1"/>
          <p:nvPr/>
        </p:nvSpPr>
        <p:spPr>
          <a:xfrm>
            <a:off x="6370517" y="2104881"/>
            <a:ext cx="801823" cy="307777"/>
          </a:xfrm>
          <a:prstGeom prst="rect">
            <a:avLst/>
          </a:prstGeom>
          <a:noFill/>
        </p:spPr>
        <p:txBody>
          <a:bodyPr wrap="none" rtlCol="0" anchor="ctr">
            <a:spAutoFit/>
          </a:bodyPr>
          <a:lstStyle/>
          <a:p>
            <a:pPr algn="ctr"/>
            <a:r>
              <a:rPr lang="en-US" dirty="0"/>
              <a:t>Flexible</a:t>
            </a:r>
          </a:p>
        </p:txBody>
      </p:sp>
      <p:pic>
        <p:nvPicPr>
          <p:cNvPr id="51" name="Graphic 50">
            <a:extLst>
              <a:ext uri="{FF2B5EF4-FFF2-40B4-BE49-F238E27FC236}">
                <a16:creationId xmlns:a16="http://schemas.microsoft.com/office/drawing/2014/main" id="{450BE62C-9B35-00A8-0370-F786CC955FE3}"/>
              </a:ext>
            </a:extLst>
          </p:cNvPr>
          <p:cNvPicPr>
            <a:picLocks noChangeAspect="1"/>
          </p:cNvPicPr>
          <p:nvPr/>
        </p:nvPicPr>
        <p:blipFill>
          <a:blip r:embed="rId5">
            <a:extLst>
              <a:ext uri="{96DAC541-7B7A-43D3-8B79-37D633B846F1}">
                <asvg:svgBlip xmlns:asvg="http://schemas.microsoft.com/office/drawing/2016/SVG/main" r:embed="rId6"/>
              </a:ext>
            </a:extLst>
          </a:blip>
          <a:srcRect l="8847" r="10552"/>
          <a:stretch/>
        </p:blipFill>
        <p:spPr>
          <a:xfrm>
            <a:off x="4591421" y="1205078"/>
            <a:ext cx="709013" cy="879636"/>
          </a:xfrm>
          <a:prstGeom prst="rect">
            <a:avLst/>
          </a:prstGeom>
        </p:spPr>
      </p:pic>
      <p:sp>
        <p:nvSpPr>
          <p:cNvPr id="52" name="TextBox 51">
            <a:extLst>
              <a:ext uri="{FF2B5EF4-FFF2-40B4-BE49-F238E27FC236}">
                <a16:creationId xmlns:a16="http://schemas.microsoft.com/office/drawing/2014/main" id="{184C28BA-63B4-F4AE-6562-8C00F0E8B494}"/>
              </a:ext>
            </a:extLst>
          </p:cNvPr>
          <p:cNvSpPr txBox="1"/>
          <p:nvPr/>
        </p:nvSpPr>
        <p:spPr>
          <a:xfrm>
            <a:off x="4445860" y="2098639"/>
            <a:ext cx="1010213" cy="307777"/>
          </a:xfrm>
          <a:prstGeom prst="rect">
            <a:avLst/>
          </a:prstGeom>
          <a:noFill/>
        </p:spPr>
        <p:txBody>
          <a:bodyPr wrap="none" rtlCol="0" anchor="ctr">
            <a:spAutoFit/>
          </a:bodyPr>
          <a:lstStyle/>
          <a:p>
            <a:pPr algn="ctr"/>
            <a:r>
              <a:rPr lang="en-US" dirty="0"/>
              <a:t>Interactive</a:t>
            </a:r>
          </a:p>
        </p:txBody>
      </p:sp>
      <p:pic>
        <p:nvPicPr>
          <p:cNvPr id="1034" name="Picture 10" descr="User-Friendly Icons - Free SVG &amp; PNG User-Friendly Images - Noun Project">
            <a:extLst>
              <a:ext uri="{FF2B5EF4-FFF2-40B4-BE49-F238E27FC236}">
                <a16:creationId xmlns:a16="http://schemas.microsoft.com/office/drawing/2014/main" id="{048E5EFD-F84F-6293-D7F5-F0F78A6EF9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531" t="17291" r="22296" b="18717"/>
          <a:stretch/>
        </p:blipFill>
        <p:spPr bwMode="auto">
          <a:xfrm>
            <a:off x="2018477" y="2907009"/>
            <a:ext cx="785917" cy="8796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w Code Icons - Free SVG &amp; PNG Low Code Images - Noun Project">
            <a:hlinkClick r:id="rId8"/>
            <a:extLst>
              <a:ext uri="{FF2B5EF4-FFF2-40B4-BE49-F238E27FC236}">
                <a16:creationId xmlns:a16="http://schemas.microsoft.com/office/drawing/2014/main" id="{AC0FF87E-1F55-BCCF-7AFB-F5197EC99AA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33" t="16118" r="20162" b="17910"/>
          <a:stretch/>
        </p:blipFill>
        <p:spPr bwMode="auto">
          <a:xfrm>
            <a:off x="6306700" y="2907009"/>
            <a:ext cx="799268" cy="86717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A2F78A39-F319-DE6A-828F-1B7E2CE728B1}"/>
              </a:ext>
            </a:extLst>
          </p:cNvPr>
          <p:cNvSpPr txBox="1"/>
          <p:nvPr/>
        </p:nvSpPr>
        <p:spPr>
          <a:xfrm>
            <a:off x="6047846" y="3763399"/>
            <a:ext cx="1251820" cy="307777"/>
          </a:xfrm>
          <a:prstGeom prst="rect">
            <a:avLst/>
          </a:prstGeom>
          <a:noFill/>
        </p:spPr>
        <p:txBody>
          <a:bodyPr wrap="square" rtlCol="0" anchor="ctr">
            <a:spAutoFit/>
          </a:bodyPr>
          <a:lstStyle/>
          <a:p>
            <a:pPr algn="ctr"/>
            <a:r>
              <a:rPr lang="en-US" dirty="0"/>
              <a:t>Low Code</a:t>
            </a:r>
          </a:p>
        </p:txBody>
      </p:sp>
      <p:pic>
        <p:nvPicPr>
          <p:cNvPr id="57" name="Graphic 56">
            <a:extLst>
              <a:ext uri="{FF2B5EF4-FFF2-40B4-BE49-F238E27FC236}">
                <a16:creationId xmlns:a16="http://schemas.microsoft.com/office/drawing/2014/main" id="{4B2B7345-5FE0-103D-65E4-25C58A94DC84}"/>
              </a:ext>
            </a:extLst>
          </p:cNvPr>
          <p:cNvPicPr>
            <a:picLocks noChangeAspect="1"/>
          </p:cNvPicPr>
          <p:nvPr/>
        </p:nvPicPr>
        <p:blipFill>
          <a:blip r:embed="rId10">
            <a:extLst>
              <a:ext uri="{96DAC541-7B7A-43D3-8B79-37D633B846F1}">
                <asvg:svgBlip xmlns:asvg="http://schemas.microsoft.com/office/drawing/2016/SVG/main" r:embed="rId11"/>
              </a:ext>
            </a:extLst>
          </a:blip>
          <a:srcRect l="4998" r="3395"/>
          <a:stretch/>
        </p:blipFill>
        <p:spPr>
          <a:xfrm>
            <a:off x="4879030" y="2907009"/>
            <a:ext cx="801823" cy="875284"/>
          </a:xfrm>
          <a:prstGeom prst="rect">
            <a:avLst/>
          </a:prstGeom>
        </p:spPr>
      </p:pic>
      <p:pic>
        <p:nvPicPr>
          <p:cNvPr id="60" name="Graphic 59">
            <a:extLst>
              <a:ext uri="{FF2B5EF4-FFF2-40B4-BE49-F238E27FC236}">
                <a16:creationId xmlns:a16="http://schemas.microsoft.com/office/drawing/2014/main" id="{0C69F8C1-2106-E181-013C-7EF0FBF4A6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3309" y="2793027"/>
            <a:ext cx="1001555" cy="1001555"/>
          </a:xfrm>
          <a:prstGeom prst="rect">
            <a:avLst/>
          </a:prstGeom>
        </p:spPr>
      </p:pic>
      <p:sp>
        <p:nvSpPr>
          <p:cNvPr id="61" name="TextBox 60">
            <a:extLst>
              <a:ext uri="{FF2B5EF4-FFF2-40B4-BE49-F238E27FC236}">
                <a16:creationId xmlns:a16="http://schemas.microsoft.com/office/drawing/2014/main" id="{065F1669-8654-9E95-DD2F-47928B2D3ABD}"/>
              </a:ext>
            </a:extLst>
          </p:cNvPr>
          <p:cNvSpPr txBox="1"/>
          <p:nvPr/>
        </p:nvSpPr>
        <p:spPr>
          <a:xfrm>
            <a:off x="3343168" y="3800569"/>
            <a:ext cx="950902" cy="307777"/>
          </a:xfrm>
          <a:prstGeom prst="rect">
            <a:avLst/>
          </a:prstGeom>
          <a:noFill/>
        </p:spPr>
        <p:txBody>
          <a:bodyPr wrap="none" rtlCol="0" anchor="ctr">
            <a:spAutoFit/>
          </a:bodyPr>
          <a:lstStyle/>
          <a:p>
            <a:pPr algn="ctr"/>
            <a:r>
              <a:rPr lang="en-US" dirty="0"/>
              <a:t>Lab Work</a:t>
            </a:r>
          </a:p>
        </p:txBody>
      </p:sp>
      <p:sp>
        <p:nvSpPr>
          <p:cNvPr id="62" name="TextBox 61">
            <a:extLst>
              <a:ext uri="{FF2B5EF4-FFF2-40B4-BE49-F238E27FC236}">
                <a16:creationId xmlns:a16="http://schemas.microsoft.com/office/drawing/2014/main" id="{BFC98973-B52E-1C33-D667-1941823C2B98}"/>
              </a:ext>
            </a:extLst>
          </p:cNvPr>
          <p:cNvSpPr txBox="1"/>
          <p:nvPr/>
        </p:nvSpPr>
        <p:spPr>
          <a:xfrm>
            <a:off x="1816473" y="3800569"/>
            <a:ext cx="1249061" cy="307777"/>
          </a:xfrm>
          <a:prstGeom prst="rect">
            <a:avLst/>
          </a:prstGeom>
          <a:noFill/>
        </p:spPr>
        <p:txBody>
          <a:bodyPr wrap="none" rtlCol="0" anchor="ctr">
            <a:spAutoFit/>
          </a:bodyPr>
          <a:lstStyle/>
          <a:p>
            <a:pPr algn="ctr"/>
            <a:r>
              <a:rPr lang="en-US" dirty="0"/>
              <a:t>User Friendly</a:t>
            </a:r>
          </a:p>
        </p:txBody>
      </p:sp>
      <p:sp>
        <p:nvSpPr>
          <p:cNvPr id="63" name="TextBox 62">
            <a:extLst>
              <a:ext uri="{FF2B5EF4-FFF2-40B4-BE49-F238E27FC236}">
                <a16:creationId xmlns:a16="http://schemas.microsoft.com/office/drawing/2014/main" id="{76F6161E-4CCA-C361-934C-B263497321A0}"/>
              </a:ext>
            </a:extLst>
          </p:cNvPr>
          <p:cNvSpPr txBox="1"/>
          <p:nvPr/>
        </p:nvSpPr>
        <p:spPr>
          <a:xfrm>
            <a:off x="4703402" y="3803077"/>
            <a:ext cx="1317990" cy="307777"/>
          </a:xfrm>
          <a:prstGeom prst="rect">
            <a:avLst/>
          </a:prstGeom>
          <a:noFill/>
        </p:spPr>
        <p:txBody>
          <a:bodyPr wrap="none" rtlCol="0">
            <a:spAutoFit/>
          </a:bodyPr>
          <a:lstStyle/>
          <a:p>
            <a:r>
              <a:rPr lang="en-US" dirty="0"/>
              <a:t>Teaching Tool</a:t>
            </a:r>
          </a:p>
        </p:txBody>
      </p:sp>
    </p:spTree>
    <p:extLst>
      <p:ext uri="{BB962C8B-B14F-4D97-AF65-F5344CB8AC3E}">
        <p14:creationId xmlns:p14="http://schemas.microsoft.com/office/powerpoint/2010/main" val="2262245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49B0-F4C2-6499-C68A-704E66E846C7}"/>
              </a:ext>
            </a:extLst>
          </p:cNvPr>
          <p:cNvSpPr>
            <a:spLocks noGrp="1"/>
          </p:cNvSpPr>
          <p:nvPr>
            <p:ph type="title"/>
          </p:nvPr>
        </p:nvSpPr>
        <p:spPr/>
        <p:txBody>
          <a:bodyPr/>
          <a:lstStyle/>
          <a:p>
            <a:r>
              <a:rPr lang="en-US" dirty="0"/>
              <a:t>Next Steps</a:t>
            </a:r>
          </a:p>
        </p:txBody>
      </p:sp>
      <p:sp>
        <p:nvSpPr>
          <p:cNvPr id="3" name="Google Shape;490;p64">
            <a:extLst>
              <a:ext uri="{FF2B5EF4-FFF2-40B4-BE49-F238E27FC236}">
                <a16:creationId xmlns:a16="http://schemas.microsoft.com/office/drawing/2014/main" id="{F0BD6273-E8DD-57FD-2F61-B326FAA6C2E7}"/>
              </a:ext>
            </a:extLst>
          </p:cNvPr>
          <p:cNvSpPr txBox="1">
            <a:spLocks/>
          </p:cNvSpPr>
          <p:nvPr/>
        </p:nvSpPr>
        <p:spPr>
          <a:xfrm>
            <a:off x="720000" y="2700725"/>
            <a:ext cx="23364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CODE</a:t>
            </a:r>
          </a:p>
        </p:txBody>
      </p:sp>
      <p:sp>
        <p:nvSpPr>
          <p:cNvPr id="4" name="Google Shape;491;p64">
            <a:extLst>
              <a:ext uri="{FF2B5EF4-FFF2-40B4-BE49-F238E27FC236}">
                <a16:creationId xmlns:a16="http://schemas.microsoft.com/office/drawing/2014/main" id="{54308720-B743-8E7E-446D-D482015938D4}"/>
              </a:ext>
            </a:extLst>
          </p:cNvPr>
          <p:cNvSpPr txBox="1">
            <a:spLocks/>
          </p:cNvSpPr>
          <p:nvPr/>
        </p:nvSpPr>
        <p:spPr>
          <a:xfrm>
            <a:off x="456375" y="3140100"/>
            <a:ext cx="2863650" cy="13731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Ready to Use Code Samples</a:t>
            </a:r>
          </a:p>
          <a:p>
            <a:pPr algn="ctr"/>
            <a:r>
              <a:rPr lang="en-US" dirty="0"/>
              <a:t>New tools and features</a:t>
            </a:r>
          </a:p>
          <a:p>
            <a:pPr algn="ctr"/>
            <a:r>
              <a:rPr lang="en-US" dirty="0"/>
              <a:t>For large systems, randomly draw parameter value when changing</a:t>
            </a:r>
          </a:p>
        </p:txBody>
      </p:sp>
      <p:sp>
        <p:nvSpPr>
          <p:cNvPr id="5" name="Google Shape;492;p64">
            <a:extLst>
              <a:ext uri="{FF2B5EF4-FFF2-40B4-BE49-F238E27FC236}">
                <a16:creationId xmlns:a16="http://schemas.microsoft.com/office/drawing/2014/main" id="{4BF389E7-E7F2-815D-8978-EDBE2BD7294F}"/>
              </a:ext>
            </a:extLst>
          </p:cNvPr>
          <p:cNvSpPr txBox="1">
            <a:spLocks/>
          </p:cNvSpPr>
          <p:nvPr/>
        </p:nvSpPr>
        <p:spPr>
          <a:xfrm>
            <a:off x="3403800" y="2700725"/>
            <a:ext cx="23364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LAB</a:t>
            </a:r>
          </a:p>
        </p:txBody>
      </p:sp>
      <p:sp>
        <p:nvSpPr>
          <p:cNvPr id="6" name="Google Shape;493;p64">
            <a:extLst>
              <a:ext uri="{FF2B5EF4-FFF2-40B4-BE49-F238E27FC236}">
                <a16:creationId xmlns:a16="http://schemas.microsoft.com/office/drawing/2014/main" id="{12EBECCE-A0C3-FB23-14EC-69CBD092C860}"/>
              </a:ext>
            </a:extLst>
          </p:cNvPr>
          <p:cNvSpPr txBox="1">
            <a:spLocks/>
          </p:cNvSpPr>
          <p:nvPr/>
        </p:nvSpPr>
        <p:spPr>
          <a:xfrm>
            <a:off x="3140175" y="3140100"/>
            <a:ext cx="2863650" cy="12307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Compare Lab Data to Model Data</a:t>
            </a:r>
          </a:p>
          <a:p>
            <a:pPr algn="ctr"/>
            <a:r>
              <a:rPr lang="en-US" dirty="0"/>
              <a:t>Create Custom ODE Model for the Lab</a:t>
            </a:r>
          </a:p>
          <a:p>
            <a:pPr algn="ctr"/>
            <a:r>
              <a:rPr lang="en-US" dirty="0"/>
              <a:t>Replicate Environmental and Lab Data</a:t>
            </a:r>
          </a:p>
        </p:txBody>
      </p:sp>
      <p:sp>
        <p:nvSpPr>
          <p:cNvPr id="7" name="Google Shape;494;p64">
            <a:extLst>
              <a:ext uri="{FF2B5EF4-FFF2-40B4-BE49-F238E27FC236}">
                <a16:creationId xmlns:a16="http://schemas.microsoft.com/office/drawing/2014/main" id="{E254BCB2-F763-D5F7-499F-F63031C84C18}"/>
              </a:ext>
            </a:extLst>
          </p:cNvPr>
          <p:cNvSpPr txBox="1">
            <a:spLocks/>
          </p:cNvSpPr>
          <p:nvPr/>
        </p:nvSpPr>
        <p:spPr>
          <a:xfrm>
            <a:off x="6087600" y="2700725"/>
            <a:ext cx="23364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MODEL</a:t>
            </a:r>
          </a:p>
        </p:txBody>
      </p:sp>
      <p:sp>
        <p:nvSpPr>
          <p:cNvPr id="8" name="Google Shape;495;p64">
            <a:extLst>
              <a:ext uri="{FF2B5EF4-FFF2-40B4-BE49-F238E27FC236}">
                <a16:creationId xmlns:a16="http://schemas.microsoft.com/office/drawing/2014/main" id="{1C7D9E08-4EE9-97DB-BAD0-1C6121915F41}"/>
              </a:ext>
            </a:extLst>
          </p:cNvPr>
          <p:cNvSpPr txBox="1">
            <a:spLocks/>
          </p:cNvSpPr>
          <p:nvPr/>
        </p:nvSpPr>
        <p:spPr>
          <a:xfrm>
            <a:off x="5823975" y="3140100"/>
            <a:ext cx="2863650" cy="108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Fine-tune model parameters and equation</a:t>
            </a:r>
          </a:p>
          <a:p>
            <a:pPr algn="ctr"/>
            <a:r>
              <a:rPr lang="en-US" dirty="0"/>
              <a:t>Compare different model outputs</a:t>
            </a:r>
          </a:p>
          <a:p>
            <a:pPr algn="ctr"/>
            <a:r>
              <a:rPr lang="en-US" dirty="0"/>
              <a:t>Adapt or create new models</a:t>
            </a:r>
          </a:p>
        </p:txBody>
      </p:sp>
      <p:pic>
        <p:nvPicPr>
          <p:cNvPr id="24" name="Picture 23">
            <a:extLst>
              <a:ext uri="{FF2B5EF4-FFF2-40B4-BE49-F238E27FC236}">
                <a16:creationId xmlns:a16="http://schemas.microsoft.com/office/drawing/2014/main" id="{9E492C7D-233A-D45C-E44E-C8191EABC247}"/>
              </a:ext>
            </a:extLst>
          </p:cNvPr>
          <p:cNvPicPr>
            <a:picLocks noChangeAspect="1"/>
          </p:cNvPicPr>
          <p:nvPr/>
        </p:nvPicPr>
        <p:blipFill rotWithShape="1">
          <a:blip r:embed="rId3"/>
          <a:srcRect t="15237" b="15237"/>
          <a:stretch/>
        </p:blipFill>
        <p:spPr>
          <a:xfrm>
            <a:off x="1016100" y="1422150"/>
            <a:ext cx="1744200" cy="1212676"/>
          </a:xfrm>
          <a:prstGeom prst="rect">
            <a:avLst/>
          </a:prstGeom>
        </p:spPr>
      </p:pic>
      <p:pic>
        <p:nvPicPr>
          <p:cNvPr id="25" name="Picture 24">
            <a:extLst>
              <a:ext uri="{FF2B5EF4-FFF2-40B4-BE49-F238E27FC236}">
                <a16:creationId xmlns:a16="http://schemas.microsoft.com/office/drawing/2014/main" id="{741FF38F-A110-5A0E-6D6B-BDDC0E845015}"/>
              </a:ext>
            </a:extLst>
          </p:cNvPr>
          <p:cNvPicPr>
            <a:picLocks noChangeAspect="1"/>
          </p:cNvPicPr>
          <p:nvPr/>
        </p:nvPicPr>
        <p:blipFill>
          <a:blip r:embed="rId4"/>
          <a:stretch>
            <a:fillRect/>
          </a:stretch>
        </p:blipFill>
        <p:spPr>
          <a:xfrm>
            <a:off x="3830175" y="1117400"/>
            <a:ext cx="1483650" cy="1483650"/>
          </a:xfrm>
          <a:prstGeom prst="rect">
            <a:avLst/>
          </a:prstGeom>
        </p:spPr>
      </p:pic>
      <p:pic>
        <p:nvPicPr>
          <p:cNvPr id="26" name="Picture 25">
            <a:extLst>
              <a:ext uri="{FF2B5EF4-FFF2-40B4-BE49-F238E27FC236}">
                <a16:creationId xmlns:a16="http://schemas.microsoft.com/office/drawing/2014/main" id="{CC48A954-31C9-ACA8-4F11-151011446AC8}"/>
              </a:ext>
            </a:extLst>
          </p:cNvPr>
          <p:cNvPicPr>
            <a:picLocks noChangeAspect="1"/>
          </p:cNvPicPr>
          <p:nvPr/>
        </p:nvPicPr>
        <p:blipFill>
          <a:blip r:embed="rId5"/>
          <a:stretch>
            <a:fillRect/>
          </a:stretch>
        </p:blipFill>
        <p:spPr>
          <a:xfrm>
            <a:off x="6513975" y="1117400"/>
            <a:ext cx="1483650" cy="1483650"/>
          </a:xfrm>
          <a:prstGeom prst="rect">
            <a:avLst/>
          </a:prstGeom>
        </p:spPr>
      </p:pic>
      <p:sp>
        <p:nvSpPr>
          <p:cNvPr id="10" name="Slide Number Placeholder 9">
            <a:extLst>
              <a:ext uri="{FF2B5EF4-FFF2-40B4-BE49-F238E27FC236}">
                <a16:creationId xmlns:a16="http://schemas.microsoft.com/office/drawing/2014/main" id="{7A5C4415-CC9D-9A0A-6A56-15C3DDF01C84}"/>
              </a:ext>
            </a:extLst>
          </p:cNvPr>
          <p:cNvSpPr>
            <a:spLocks noGrp="1"/>
          </p:cNvSpPr>
          <p:nvPr>
            <p:ph type="sldNum" sz="quarter" idx="12"/>
          </p:nvPr>
        </p:nvSpPr>
        <p:spPr/>
        <p:txBody>
          <a:bodyPr/>
          <a:lstStyle/>
          <a:p>
            <a:fld id="{9BFBF6F3-74E1-C848-B819-E33674367C9C}" type="slidenum">
              <a:rPr lang="en-US" smtClean="0"/>
              <a:t>38</a:t>
            </a:fld>
            <a:endParaRPr lang="en-US"/>
          </a:p>
        </p:txBody>
      </p:sp>
    </p:spTree>
    <p:extLst>
      <p:ext uri="{BB962C8B-B14F-4D97-AF65-F5344CB8AC3E}">
        <p14:creationId xmlns:p14="http://schemas.microsoft.com/office/powerpoint/2010/main" val="385874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1+#ppt_w/2"/>
                                          </p:val>
                                        </p:tav>
                                        <p:tav tm="100000">
                                          <p:val>
                                            <p:strVal val="#ppt_x"/>
                                          </p:val>
                                        </p:tav>
                                      </p:tavLst>
                                    </p:anim>
                                    <p:anim calcmode="lin" valueType="num">
                                      <p:cBhvr additive="base">
                                        <p:cTn id="36" dur="500" fill="hold"/>
                                        <p:tgtEl>
                                          <p:spTgt spid="2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1+#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101"/>
          <p:cNvSpPr txBox="1">
            <a:spLocks noGrp="1"/>
          </p:cNvSpPr>
          <p:nvPr>
            <p:ph type="title"/>
          </p:nvPr>
        </p:nvSpPr>
        <p:spPr>
          <a:xfrm>
            <a:off x="720000" y="-7536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BIBLIOGRAPHIC REFERENCES</a:t>
            </a:r>
            <a:endParaRPr dirty="0"/>
          </a:p>
        </p:txBody>
      </p:sp>
      <p:sp>
        <p:nvSpPr>
          <p:cNvPr id="3" name="Slide Number Placeholder 2">
            <a:extLst>
              <a:ext uri="{FF2B5EF4-FFF2-40B4-BE49-F238E27FC236}">
                <a16:creationId xmlns:a16="http://schemas.microsoft.com/office/drawing/2014/main" id="{BEE70DA6-F365-A680-84C8-4542258C9BEC}"/>
              </a:ext>
            </a:extLst>
          </p:cNvPr>
          <p:cNvSpPr>
            <a:spLocks noGrp="1"/>
          </p:cNvSpPr>
          <p:nvPr>
            <p:ph type="sldNum" sz="quarter" idx="12"/>
          </p:nvPr>
        </p:nvSpPr>
        <p:spPr/>
        <p:txBody>
          <a:bodyPr/>
          <a:lstStyle/>
          <a:p>
            <a:fld id="{9BFBF6F3-74E1-C848-B819-E33674367C9C}" type="slidenum">
              <a:rPr lang="en-US" smtClean="0"/>
              <a:t>39</a:t>
            </a:fld>
            <a:endParaRPr lang="en-US"/>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0092863E-CC9E-C9AC-6102-7403C19D2287}"/>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A23AA38F-D1DC-6696-D048-D6C7CEABF6F1}"/>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4</a:t>
            </a:fld>
            <a:endParaRPr lang="en-US"/>
          </a:p>
        </p:txBody>
      </p:sp>
      <p:sp>
        <p:nvSpPr>
          <p:cNvPr id="9" name="TextBox 8">
            <a:extLst>
              <a:ext uri="{FF2B5EF4-FFF2-40B4-BE49-F238E27FC236}">
                <a16:creationId xmlns:a16="http://schemas.microsoft.com/office/drawing/2014/main" id="{15564CD3-5821-BACD-ED33-FBE0F5F7A2A9}"/>
              </a:ext>
            </a:extLst>
          </p:cNvPr>
          <p:cNvSpPr txBox="1"/>
          <p:nvPr/>
        </p:nvSpPr>
        <p:spPr>
          <a:xfrm>
            <a:off x="0" y="3788907"/>
            <a:ext cx="9144000" cy="461665"/>
          </a:xfrm>
          <a:prstGeom prst="rect">
            <a:avLst/>
          </a:prstGeom>
          <a:noFill/>
        </p:spPr>
        <p:txBody>
          <a:bodyPr wrap="square" rtlCol="0">
            <a:spAutoFit/>
          </a:bodyPr>
          <a:lstStyle/>
          <a:p>
            <a:pPr algn="ctr"/>
            <a:r>
              <a:rPr lang="en-US" sz="2400" dirty="0">
                <a:latin typeface="Montserrat" pitchFamily="2" charset="77"/>
              </a:rPr>
              <a:t>Important role in nutrient turnover and bacteria fitness</a:t>
            </a:r>
          </a:p>
        </p:txBody>
      </p:sp>
      <p:sp>
        <p:nvSpPr>
          <p:cNvPr id="11" name="Google Shape;366;p53">
            <a:extLst>
              <a:ext uri="{FF2B5EF4-FFF2-40B4-BE49-F238E27FC236}">
                <a16:creationId xmlns:a16="http://schemas.microsoft.com/office/drawing/2014/main" id="{A809D746-4173-78C6-37B2-A490F7D181AA}"/>
              </a:ext>
            </a:extLst>
          </p:cNvPr>
          <p:cNvSpPr/>
          <p:nvPr/>
        </p:nvSpPr>
        <p:spPr>
          <a:xfrm>
            <a:off x="3545153" y="915750"/>
            <a:ext cx="2053694" cy="205347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lt1"/>
                </a:solidFill>
                <a:latin typeface="Montserrat ExtraBold"/>
                <a:ea typeface="Montserrat ExtraBold"/>
                <a:cs typeface="Montserrat ExtraBold"/>
                <a:sym typeface="Montserrat ExtraBold"/>
              </a:rPr>
              <a:t>30%</a:t>
            </a:r>
            <a:endParaRPr sz="4400" dirty="0">
              <a:solidFill>
                <a:schemeClr val="lt1"/>
              </a:solidFill>
              <a:latin typeface="Montserrat ExtraBold"/>
              <a:ea typeface="Montserrat ExtraBold"/>
              <a:cs typeface="Montserrat ExtraBold"/>
              <a:sym typeface="Montserrat ExtraBold"/>
            </a:endParaRPr>
          </a:p>
        </p:txBody>
      </p:sp>
      <p:sp>
        <p:nvSpPr>
          <p:cNvPr id="13" name="TextBox 12">
            <a:extLst>
              <a:ext uri="{FF2B5EF4-FFF2-40B4-BE49-F238E27FC236}">
                <a16:creationId xmlns:a16="http://schemas.microsoft.com/office/drawing/2014/main" id="{7786E834-710B-C386-3D20-E058103D5742}"/>
              </a:ext>
            </a:extLst>
          </p:cNvPr>
          <p:cNvSpPr txBox="1"/>
          <p:nvPr/>
        </p:nvSpPr>
        <p:spPr>
          <a:xfrm>
            <a:off x="0" y="3143350"/>
            <a:ext cx="9144000" cy="461665"/>
          </a:xfrm>
          <a:prstGeom prst="rect">
            <a:avLst/>
          </a:prstGeom>
          <a:noFill/>
        </p:spPr>
        <p:txBody>
          <a:bodyPr wrap="square">
            <a:spAutoFit/>
          </a:bodyPr>
          <a:lstStyle/>
          <a:p>
            <a:pPr algn="ctr"/>
            <a:r>
              <a:rPr lang="en-US" sz="2400" dirty="0">
                <a:latin typeface="Montserrat" pitchFamily="2" charset="77"/>
              </a:rPr>
              <a:t>Daily marine bacteria death due to phages</a:t>
            </a:r>
          </a:p>
        </p:txBody>
      </p:sp>
      <p:pic>
        <p:nvPicPr>
          <p:cNvPr id="15" name="Picture 14" descr="A blue bacteria with white lines&#10;&#10;AI-generated content may be incorrect.">
            <a:extLst>
              <a:ext uri="{FF2B5EF4-FFF2-40B4-BE49-F238E27FC236}">
                <a16:creationId xmlns:a16="http://schemas.microsoft.com/office/drawing/2014/main" id="{87B58C8D-E7AE-832D-D67F-F1702DD95D74}"/>
              </a:ext>
            </a:extLst>
          </p:cNvPr>
          <p:cNvPicPr>
            <a:picLocks noChangeAspect="1"/>
          </p:cNvPicPr>
          <p:nvPr/>
        </p:nvPicPr>
        <p:blipFill>
          <a:blip r:embed="rId3"/>
          <a:stretch>
            <a:fillRect/>
          </a:stretch>
        </p:blipFill>
        <p:spPr>
          <a:xfrm>
            <a:off x="2468982" y="2334559"/>
            <a:ext cx="457200" cy="584200"/>
          </a:xfrm>
          <a:prstGeom prst="rect">
            <a:avLst/>
          </a:prstGeom>
        </p:spPr>
      </p:pic>
      <p:pic>
        <p:nvPicPr>
          <p:cNvPr id="17" name="Picture 16" descr="A green and yellow oval object with orange border&#10;&#10;AI-generated content may be incorrect.">
            <a:extLst>
              <a:ext uri="{FF2B5EF4-FFF2-40B4-BE49-F238E27FC236}">
                <a16:creationId xmlns:a16="http://schemas.microsoft.com/office/drawing/2014/main" id="{9284E85A-B778-2117-4AAF-25ACCCAE45CE}"/>
              </a:ext>
            </a:extLst>
          </p:cNvPr>
          <p:cNvPicPr>
            <a:picLocks noChangeAspect="1"/>
          </p:cNvPicPr>
          <p:nvPr/>
        </p:nvPicPr>
        <p:blipFill>
          <a:blip r:embed="rId4"/>
          <a:stretch>
            <a:fillRect/>
          </a:stretch>
        </p:blipFill>
        <p:spPr>
          <a:xfrm rot="17148495">
            <a:off x="8133564" y="2667358"/>
            <a:ext cx="457200" cy="584200"/>
          </a:xfrm>
          <a:prstGeom prst="rect">
            <a:avLst/>
          </a:prstGeom>
        </p:spPr>
      </p:pic>
      <p:pic>
        <p:nvPicPr>
          <p:cNvPr id="21" name="Picture 20" descr="A green object with purple dots&#10;&#10;AI-generated content may be incorrect.">
            <a:extLst>
              <a:ext uri="{FF2B5EF4-FFF2-40B4-BE49-F238E27FC236}">
                <a16:creationId xmlns:a16="http://schemas.microsoft.com/office/drawing/2014/main" id="{373A8E7F-E8F5-F7AB-7FF6-823B38C87F8B}"/>
              </a:ext>
            </a:extLst>
          </p:cNvPr>
          <p:cNvPicPr>
            <a:picLocks noChangeAspect="1"/>
          </p:cNvPicPr>
          <p:nvPr/>
        </p:nvPicPr>
        <p:blipFill>
          <a:blip r:embed="rId5"/>
          <a:stretch>
            <a:fillRect/>
          </a:stretch>
        </p:blipFill>
        <p:spPr>
          <a:xfrm rot="2358530">
            <a:off x="2844538" y="403716"/>
            <a:ext cx="457200" cy="584200"/>
          </a:xfrm>
          <a:prstGeom prst="rect">
            <a:avLst/>
          </a:prstGeom>
        </p:spPr>
      </p:pic>
      <p:pic>
        <p:nvPicPr>
          <p:cNvPr id="24" name="Picture 23" descr="A purple virus with black lines&#10;&#10;AI-generated content may be incorrect.">
            <a:extLst>
              <a:ext uri="{FF2B5EF4-FFF2-40B4-BE49-F238E27FC236}">
                <a16:creationId xmlns:a16="http://schemas.microsoft.com/office/drawing/2014/main" id="{D33C1F03-228C-952C-ADE5-B82C5046DD0D}"/>
              </a:ext>
            </a:extLst>
          </p:cNvPr>
          <p:cNvPicPr>
            <a:picLocks noChangeAspect="1"/>
          </p:cNvPicPr>
          <p:nvPr/>
        </p:nvPicPr>
        <p:blipFill>
          <a:blip r:embed="rId6"/>
          <a:stretch>
            <a:fillRect/>
          </a:stretch>
        </p:blipFill>
        <p:spPr>
          <a:xfrm rot="19439890">
            <a:off x="1883746" y="4216818"/>
            <a:ext cx="457200" cy="584200"/>
          </a:xfrm>
          <a:prstGeom prst="rect">
            <a:avLst/>
          </a:prstGeom>
        </p:spPr>
      </p:pic>
      <p:pic>
        <p:nvPicPr>
          <p:cNvPr id="25" name="Picture 24" descr="A close up of a logo&#10;&#10;AI-generated content may be incorrect.">
            <a:extLst>
              <a:ext uri="{FF2B5EF4-FFF2-40B4-BE49-F238E27FC236}">
                <a16:creationId xmlns:a16="http://schemas.microsoft.com/office/drawing/2014/main" id="{DA7D1C15-CA63-9306-B9D3-26F0200001F5}"/>
              </a:ext>
            </a:extLst>
          </p:cNvPr>
          <p:cNvPicPr>
            <a:picLocks noChangeAspect="1"/>
          </p:cNvPicPr>
          <p:nvPr/>
        </p:nvPicPr>
        <p:blipFill>
          <a:blip r:embed="rId7"/>
          <a:stretch>
            <a:fillRect/>
          </a:stretch>
        </p:blipFill>
        <p:spPr>
          <a:xfrm rot="1163201">
            <a:off x="5276653" y="4346690"/>
            <a:ext cx="457200" cy="584200"/>
          </a:xfrm>
          <a:prstGeom prst="rect">
            <a:avLst/>
          </a:prstGeom>
        </p:spPr>
      </p:pic>
      <p:pic>
        <p:nvPicPr>
          <p:cNvPr id="26" name="Picture 25" descr="A pink and blue diamond shaped object&#10;&#10;AI-generated content may be incorrect.">
            <a:extLst>
              <a:ext uri="{FF2B5EF4-FFF2-40B4-BE49-F238E27FC236}">
                <a16:creationId xmlns:a16="http://schemas.microsoft.com/office/drawing/2014/main" id="{313A19B8-84D7-AE9A-DB36-BEE9ED277950}"/>
              </a:ext>
            </a:extLst>
          </p:cNvPr>
          <p:cNvPicPr>
            <a:picLocks noChangeAspect="1"/>
          </p:cNvPicPr>
          <p:nvPr/>
        </p:nvPicPr>
        <p:blipFill>
          <a:blip r:embed="rId8"/>
          <a:stretch>
            <a:fillRect/>
          </a:stretch>
        </p:blipFill>
        <p:spPr>
          <a:xfrm>
            <a:off x="7180868" y="1233275"/>
            <a:ext cx="457200" cy="584200"/>
          </a:xfrm>
          <a:prstGeom prst="rect">
            <a:avLst/>
          </a:prstGeom>
        </p:spPr>
      </p:pic>
      <p:pic>
        <p:nvPicPr>
          <p:cNvPr id="27" name="Picture 26" descr="A cartoon of a pink object with green spots&#10;&#10;AI-generated content may be incorrect.">
            <a:extLst>
              <a:ext uri="{FF2B5EF4-FFF2-40B4-BE49-F238E27FC236}">
                <a16:creationId xmlns:a16="http://schemas.microsoft.com/office/drawing/2014/main" id="{7E30836F-41C1-611A-D5EB-374CFE5AFA6C}"/>
              </a:ext>
            </a:extLst>
          </p:cNvPr>
          <p:cNvPicPr>
            <a:picLocks noChangeAspect="1"/>
          </p:cNvPicPr>
          <p:nvPr/>
        </p:nvPicPr>
        <p:blipFill>
          <a:blip r:embed="rId9"/>
          <a:stretch>
            <a:fillRect/>
          </a:stretch>
        </p:blipFill>
        <p:spPr>
          <a:xfrm rot="11873676">
            <a:off x="516117" y="1082445"/>
            <a:ext cx="457200" cy="584200"/>
          </a:xfrm>
          <a:prstGeom prst="rect">
            <a:avLst/>
          </a:prstGeom>
        </p:spPr>
      </p:pic>
    </p:spTree>
    <p:extLst>
      <p:ext uri="{BB962C8B-B14F-4D97-AF65-F5344CB8AC3E}">
        <p14:creationId xmlns:p14="http://schemas.microsoft.com/office/powerpoint/2010/main" val="3984521023"/>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04"/>
          <p:cNvSpPr txBox="1">
            <a:spLocks noGrp="1"/>
          </p:cNvSpPr>
          <p:nvPr>
            <p:ph type="ctrTitle"/>
          </p:nvPr>
        </p:nvSpPr>
        <p:spPr>
          <a:xfrm>
            <a:off x="3886200" y="1211513"/>
            <a:ext cx="4766400" cy="9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3" name="Slide Number Placeholder 2">
            <a:extLst>
              <a:ext uri="{FF2B5EF4-FFF2-40B4-BE49-F238E27FC236}">
                <a16:creationId xmlns:a16="http://schemas.microsoft.com/office/drawing/2014/main" id="{BACC3BE0-52E8-A7AB-175C-467F2DCBB76A}"/>
              </a:ext>
            </a:extLst>
          </p:cNvPr>
          <p:cNvSpPr>
            <a:spLocks noGrp="1"/>
          </p:cNvSpPr>
          <p:nvPr>
            <p:ph type="sldNum" sz="quarter" idx="12"/>
          </p:nvPr>
        </p:nvSpPr>
        <p:spPr/>
        <p:txBody>
          <a:bodyPr/>
          <a:lstStyle/>
          <a:p>
            <a:fld id="{9BFBF6F3-74E1-C848-B819-E33674367C9C}" type="slidenum">
              <a:rPr lang="en-US" smtClean="0"/>
              <a:t>40</a:t>
            </a:fld>
            <a:endParaRPr lang="en-US"/>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17D8E093-3BE2-BB51-3CBA-64F715F3ADD0}"/>
            </a:ext>
          </a:extLst>
        </p:cNvPr>
        <p:cNvGrpSpPr/>
        <p:nvPr/>
      </p:nvGrpSpPr>
      <p:grpSpPr>
        <a:xfrm>
          <a:off x="0" y="0"/>
          <a:ext cx="0" cy="0"/>
          <a:chOff x="0" y="0"/>
          <a:chExt cx="0" cy="0"/>
        </a:xfrm>
      </p:grpSpPr>
      <p:sp>
        <p:nvSpPr>
          <p:cNvPr id="2" name="Google Shape;420;p57">
            <a:extLst>
              <a:ext uri="{FF2B5EF4-FFF2-40B4-BE49-F238E27FC236}">
                <a16:creationId xmlns:a16="http://schemas.microsoft.com/office/drawing/2014/main" id="{6B7FECC3-6FFB-5AA4-B8E8-29CFB2D0FC51}"/>
              </a:ext>
            </a:extLst>
          </p:cNvPr>
          <p:cNvSpPr txBox="1">
            <a:spLocks/>
          </p:cNvSpPr>
          <p:nvPr/>
        </p:nvSpPr>
        <p:spPr>
          <a:xfrm flipH="1">
            <a:off x="2502836" y="851248"/>
            <a:ext cx="41652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8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n-US" sz="2800" dirty="0"/>
              <a:t>PROBLEM</a:t>
            </a:r>
          </a:p>
        </p:txBody>
      </p:sp>
      <p:sp>
        <p:nvSpPr>
          <p:cNvPr id="6" name="Slide Number Placeholder 5">
            <a:extLst>
              <a:ext uri="{FF2B5EF4-FFF2-40B4-BE49-F238E27FC236}">
                <a16:creationId xmlns:a16="http://schemas.microsoft.com/office/drawing/2014/main" id="{377B2E4F-C3C3-AB26-82A9-60E59AE90925}"/>
              </a:ext>
            </a:extLst>
          </p:cNvPr>
          <p:cNvSpPr>
            <a:spLocks noGrp="1"/>
          </p:cNvSpPr>
          <p:nvPr>
            <p:ph type="sldNum" sz="quarter" idx="12"/>
          </p:nvPr>
        </p:nvSpPr>
        <p:spPr/>
        <p:txBody>
          <a:bodyPr/>
          <a:lstStyle/>
          <a:p>
            <a:fld id="{9BFBF6F3-74E1-C848-B819-E33674367C9C}" type="slidenum">
              <a:rPr lang="en-US" smtClean="0"/>
              <a:t>5</a:t>
            </a:fld>
            <a:endParaRPr lang="en-US"/>
          </a:p>
        </p:txBody>
      </p:sp>
      <p:pic>
        <p:nvPicPr>
          <p:cNvPr id="12" name="Picture 11" descr="A cartoon of a purple object with orange dots&#10;&#10;AI-generated content may be incorrect.">
            <a:extLst>
              <a:ext uri="{FF2B5EF4-FFF2-40B4-BE49-F238E27FC236}">
                <a16:creationId xmlns:a16="http://schemas.microsoft.com/office/drawing/2014/main" id="{41313520-73CE-5645-25A4-27D8C88B97E5}"/>
              </a:ext>
            </a:extLst>
          </p:cNvPr>
          <p:cNvPicPr>
            <a:picLocks noChangeAspect="1"/>
          </p:cNvPicPr>
          <p:nvPr/>
        </p:nvPicPr>
        <p:blipFill>
          <a:blip r:embed="rId3"/>
          <a:stretch>
            <a:fillRect/>
          </a:stretch>
        </p:blipFill>
        <p:spPr>
          <a:xfrm rot="12859656">
            <a:off x="4843646" y="1646085"/>
            <a:ext cx="457200" cy="584200"/>
          </a:xfrm>
          <a:prstGeom prst="rect">
            <a:avLst/>
          </a:prstGeom>
        </p:spPr>
      </p:pic>
      <p:pic>
        <p:nvPicPr>
          <p:cNvPr id="14" name="Picture 13" descr="A close up of a logo&#10;&#10;AI-generated content may be incorrect.">
            <a:extLst>
              <a:ext uri="{FF2B5EF4-FFF2-40B4-BE49-F238E27FC236}">
                <a16:creationId xmlns:a16="http://schemas.microsoft.com/office/drawing/2014/main" id="{789A51C0-BE31-464F-62A1-A1C71A9D9631}"/>
              </a:ext>
            </a:extLst>
          </p:cNvPr>
          <p:cNvPicPr>
            <a:picLocks noChangeAspect="1"/>
          </p:cNvPicPr>
          <p:nvPr/>
        </p:nvPicPr>
        <p:blipFill>
          <a:blip r:embed="rId4"/>
          <a:stretch>
            <a:fillRect/>
          </a:stretch>
        </p:blipFill>
        <p:spPr>
          <a:xfrm rot="20981297">
            <a:off x="4193197" y="2295206"/>
            <a:ext cx="457200" cy="584200"/>
          </a:xfrm>
          <a:prstGeom prst="rect">
            <a:avLst/>
          </a:prstGeom>
        </p:spPr>
      </p:pic>
      <p:pic>
        <p:nvPicPr>
          <p:cNvPr id="16" name="Picture 15" descr="A cartoon of a virus&#10;&#10;AI-generated content may be incorrect.">
            <a:extLst>
              <a:ext uri="{FF2B5EF4-FFF2-40B4-BE49-F238E27FC236}">
                <a16:creationId xmlns:a16="http://schemas.microsoft.com/office/drawing/2014/main" id="{32566C3D-517F-9B91-F220-F79655BC2D82}"/>
              </a:ext>
            </a:extLst>
          </p:cNvPr>
          <p:cNvPicPr>
            <a:picLocks noChangeAspect="1"/>
          </p:cNvPicPr>
          <p:nvPr/>
        </p:nvPicPr>
        <p:blipFill>
          <a:blip r:embed="rId5"/>
          <a:stretch>
            <a:fillRect/>
          </a:stretch>
        </p:blipFill>
        <p:spPr>
          <a:xfrm rot="912582">
            <a:off x="2586968" y="1087339"/>
            <a:ext cx="457200" cy="584200"/>
          </a:xfrm>
          <a:prstGeom prst="rect">
            <a:avLst/>
          </a:prstGeom>
        </p:spPr>
      </p:pic>
      <p:pic>
        <p:nvPicPr>
          <p:cNvPr id="18" name="Picture 17" descr="A pink and white virus with black lines&#10;&#10;AI-generated content may be incorrect.">
            <a:extLst>
              <a:ext uri="{FF2B5EF4-FFF2-40B4-BE49-F238E27FC236}">
                <a16:creationId xmlns:a16="http://schemas.microsoft.com/office/drawing/2014/main" id="{0F9A7431-0387-4CC9-219A-26E38572C005}"/>
              </a:ext>
            </a:extLst>
          </p:cNvPr>
          <p:cNvPicPr>
            <a:picLocks noChangeAspect="1"/>
          </p:cNvPicPr>
          <p:nvPr/>
        </p:nvPicPr>
        <p:blipFill>
          <a:blip r:embed="rId6"/>
          <a:stretch>
            <a:fillRect/>
          </a:stretch>
        </p:blipFill>
        <p:spPr>
          <a:xfrm>
            <a:off x="6171865" y="1125100"/>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F4B3EA07-0F1D-AA0F-B7CC-63DB8664C7FE}"/>
              </a:ext>
            </a:extLst>
          </p:cNvPr>
          <p:cNvPicPr>
            <a:picLocks noChangeAspect="1"/>
          </p:cNvPicPr>
          <p:nvPr/>
        </p:nvPicPr>
        <p:blipFill>
          <a:blip r:embed="rId7"/>
          <a:stretch>
            <a:fillRect/>
          </a:stretch>
        </p:blipFill>
        <p:spPr>
          <a:xfrm>
            <a:off x="3265610" y="1837554"/>
            <a:ext cx="457200" cy="584200"/>
          </a:xfrm>
          <a:prstGeom prst="rect">
            <a:avLst/>
          </a:prstGeom>
        </p:spPr>
      </p:pic>
      <p:pic>
        <p:nvPicPr>
          <p:cNvPr id="20" name="Picture 19" descr="A red bacteria with black background&#10;&#10;AI-generated content may be incorrect.">
            <a:extLst>
              <a:ext uri="{FF2B5EF4-FFF2-40B4-BE49-F238E27FC236}">
                <a16:creationId xmlns:a16="http://schemas.microsoft.com/office/drawing/2014/main" id="{D1DBD0AD-C919-87C1-DE7B-6ADA3EBC6E56}"/>
              </a:ext>
            </a:extLst>
          </p:cNvPr>
          <p:cNvPicPr>
            <a:picLocks noChangeAspect="1"/>
          </p:cNvPicPr>
          <p:nvPr/>
        </p:nvPicPr>
        <p:blipFill>
          <a:blip r:embed="rId8"/>
          <a:stretch>
            <a:fillRect/>
          </a:stretch>
        </p:blipFill>
        <p:spPr>
          <a:xfrm rot="19485617">
            <a:off x="2326510" y="2459652"/>
            <a:ext cx="457200" cy="584200"/>
          </a:xfrm>
          <a:prstGeom prst="rect">
            <a:avLst/>
          </a:prstGeom>
        </p:spPr>
      </p:pic>
      <p:pic>
        <p:nvPicPr>
          <p:cNvPr id="21" name="Picture 20" descr="A green bacteria with black background&#10;&#10;AI-generated content may be incorrect.">
            <a:extLst>
              <a:ext uri="{FF2B5EF4-FFF2-40B4-BE49-F238E27FC236}">
                <a16:creationId xmlns:a16="http://schemas.microsoft.com/office/drawing/2014/main" id="{1926FA20-CAA0-EBCC-C81B-F508A2AF6F66}"/>
              </a:ext>
            </a:extLst>
          </p:cNvPr>
          <p:cNvPicPr>
            <a:picLocks noChangeAspect="1"/>
          </p:cNvPicPr>
          <p:nvPr/>
        </p:nvPicPr>
        <p:blipFill>
          <a:blip r:embed="rId9"/>
          <a:stretch>
            <a:fillRect/>
          </a:stretch>
        </p:blipFill>
        <p:spPr>
          <a:xfrm>
            <a:off x="6520736" y="2243581"/>
            <a:ext cx="457200" cy="584200"/>
          </a:xfrm>
          <a:prstGeom prst="rect">
            <a:avLst/>
          </a:prstGeom>
        </p:spPr>
      </p:pic>
      <p:pic>
        <p:nvPicPr>
          <p:cNvPr id="22" name="Picture 4">
            <a:extLst>
              <a:ext uri="{FF2B5EF4-FFF2-40B4-BE49-F238E27FC236}">
                <a16:creationId xmlns:a16="http://schemas.microsoft.com/office/drawing/2014/main" id="{8576425D-F0CA-8BA8-2D31-85B9B46063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9599" y="3122226"/>
            <a:ext cx="858172" cy="5883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967DD508-8E10-3622-A69A-85C23D6887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71457">
            <a:off x="5128078" y="3094723"/>
            <a:ext cx="1133514" cy="85052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8340437-579C-6C21-AC5C-CB3630600701}"/>
              </a:ext>
            </a:extLst>
          </p:cNvPr>
          <p:cNvCxnSpPr>
            <a:stCxn id="16" idx="2"/>
          </p:cNvCxnSpPr>
          <p:nvPr/>
        </p:nvCxnSpPr>
        <p:spPr>
          <a:xfrm flipH="1">
            <a:off x="2555110" y="1661307"/>
            <a:ext cx="183825" cy="8375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E826D94-8005-D638-1D8D-53245F2B3FEB}"/>
              </a:ext>
            </a:extLst>
          </p:cNvPr>
          <p:cNvCxnSpPr>
            <a:cxnSpLocks/>
            <a:stCxn id="18" idx="2"/>
            <a:endCxn id="21" idx="0"/>
          </p:cNvCxnSpPr>
          <p:nvPr/>
        </p:nvCxnSpPr>
        <p:spPr>
          <a:xfrm>
            <a:off x="6400465" y="1709300"/>
            <a:ext cx="348871" cy="5342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121FF6E-0672-153D-81DF-0303FAE2027D}"/>
              </a:ext>
            </a:extLst>
          </p:cNvPr>
          <p:cNvCxnSpPr>
            <a:cxnSpLocks/>
            <a:stCxn id="16" idx="2"/>
          </p:cNvCxnSpPr>
          <p:nvPr/>
        </p:nvCxnSpPr>
        <p:spPr>
          <a:xfrm>
            <a:off x="2738935" y="1661307"/>
            <a:ext cx="642345" cy="276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DBFA05-DD62-3C70-48DB-565E6A7A8FA5}"/>
              </a:ext>
            </a:extLst>
          </p:cNvPr>
          <p:cNvCxnSpPr>
            <a:cxnSpLocks/>
            <a:stCxn id="22" idx="0"/>
            <a:endCxn id="19" idx="2"/>
          </p:cNvCxnSpPr>
          <p:nvPr/>
        </p:nvCxnSpPr>
        <p:spPr>
          <a:xfrm flipV="1">
            <a:off x="3468685" y="2421754"/>
            <a:ext cx="25525" cy="7004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E8C8A27-4758-86B2-8398-D4B2DE3F7BD5}"/>
              </a:ext>
            </a:extLst>
          </p:cNvPr>
          <p:cNvCxnSpPr>
            <a:cxnSpLocks/>
            <a:stCxn id="14" idx="1"/>
          </p:cNvCxnSpPr>
          <p:nvPr/>
        </p:nvCxnSpPr>
        <p:spPr>
          <a:xfrm flipH="1" flipV="1">
            <a:off x="3633277" y="2253981"/>
            <a:ext cx="563612" cy="374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9C281A-8ED0-7B30-3DDE-EEBAB167448D}"/>
              </a:ext>
            </a:extLst>
          </p:cNvPr>
          <p:cNvCxnSpPr>
            <a:cxnSpLocks/>
            <a:endCxn id="23" idx="3"/>
          </p:cNvCxnSpPr>
          <p:nvPr/>
        </p:nvCxnSpPr>
        <p:spPr>
          <a:xfrm flipH="1">
            <a:off x="6248913" y="2838922"/>
            <a:ext cx="256861" cy="5618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BABE714-61CA-94F1-C1BB-2610A5431CF6}"/>
              </a:ext>
            </a:extLst>
          </p:cNvPr>
          <p:cNvCxnSpPr>
            <a:cxnSpLocks/>
            <a:stCxn id="16" idx="3"/>
          </p:cNvCxnSpPr>
          <p:nvPr/>
        </p:nvCxnSpPr>
        <p:spPr>
          <a:xfrm>
            <a:off x="3036161" y="1439413"/>
            <a:ext cx="1681856" cy="46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DCCC5D-E9A5-0BA7-67B4-386DC3FB8D03}"/>
              </a:ext>
            </a:extLst>
          </p:cNvPr>
          <p:cNvCxnSpPr>
            <a:cxnSpLocks/>
            <a:endCxn id="22" idx="3"/>
          </p:cNvCxnSpPr>
          <p:nvPr/>
        </p:nvCxnSpPr>
        <p:spPr>
          <a:xfrm flipH="1">
            <a:off x="3897771" y="2604232"/>
            <a:ext cx="2608003" cy="81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FA0317-BE0D-B351-5AB4-B588A1891696}"/>
              </a:ext>
            </a:extLst>
          </p:cNvPr>
          <p:cNvCxnSpPr>
            <a:cxnSpLocks/>
          </p:cNvCxnSpPr>
          <p:nvPr/>
        </p:nvCxnSpPr>
        <p:spPr>
          <a:xfrm>
            <a:off x="3741835" y="1980738"/>
            <a:ext cx="976182" cy="64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1934E6C-C180-BCBF-A85D-A7C36871FFC3}"/>
              </a:ext>
            </a:extLst>
          </p:cNvPr>
          <p:cNvCxnSpPr>
            <a:cxnSpLocks/>
            <a:endCxn id="23" idx="0"/>
          </p:cNvCxnSpPr>
          <p:nvPr/>
        </p:nvCxnSpPr>
        <p:spPr>
          <a:xfrm>
            <a:off x="5150906" y="2119870"/>
            <a:ext cx="454478" cy="984367"/>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4">
            <a:extLst>
              <a:ext uri="{FF2B5EF4-FFF2-40B4-BE49-F238E27FC236}">
                <a16:creationId xmlns:a16="http://schemas.microsoft.com/office/drawing/2014/main" id="{47E35819-018A-8139-7801-D7490315EF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9926" y="3764905"/>
            <a:ext cx="493402" cy="476916"/>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456F3BC6-B570-04EC-46AD-60AB2A2389FF}"/>
              </a:ext>
            </a:extLst>
          </p:cNvPr>
          <p:cNvCxnSpPr>
            <a:cxnSpLocks/>
            <a:stCxn id="35" idx="0"/>
          </p:cNvCxnSpPr>
          <p:nvPr/>
        </p:nvCxnSpPr>
        <p:spPr>
          <a:xfrm flipV="1">
            <a:off x="4476627" y="2178967"/>
            <a:ext cx="636489" cy="1585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3364329-B860-62DF-4A97-069E8852A4FA}"/>
              </a:ext>
            </a:extLst>
          </p:cNvPr>
          <p:cNvCxnSpPr>
            <a:cxnSpLocks/>
            <a:endCxn id="35" idx="0"/>
          </p:cNvCxnSpPr>
          <p:nvPr/>
        </p:nvCxnSpPr>
        <p:spPr>
          <a:xfrm>
            <a:off x="3611325" y="2316285"/>
            <a:ext cx="865302" cy="144862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39" name="Picture 12" descr="Free Thermometer SVG, PNG Icon, Symbol. Download Image.">
            <a:extLst>
              <a:ext uri="{FF2B5EF4-FFF2-40B4-BE49-F238E27FC236}">
                <a16:creationId xmlns:a16="http://schemas.microsoft.com/office/drawing/2014/main" id="{275579A3-1797-10D4-6541-48686DD0AC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5455" y="3340380"/>
            <a:ext cx="734379" cy="73437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2FCF4F8C-F310-F14E-CC5B-A37DEC81BF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8148" y="1715906"/>
            <a:ext cx="687521" cy="687521"/>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AE47EA90-2B44-8F87-FABB-ABE2918907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58883" y="1022120"/>
            <a:ext cx="734379" cy="734379"/>
          </a:xfrm>
          <a:prstGeom prst="rect">
            <a:avLst/>
          </a:prstGeom>
        </p:spPr>
      </p:pic>
      <p:pic>
        <p:nvPicPr>
          <p:cNvPr id="4102" name="Picture 6" descr="Download Free Uv Icons in PNG &amp; SVG">
            <a:extLst>
              <a:ext uri="{FF2B5EF4-FFF2-40B4-BE49-F238E27FC236}">
                <a16:creationId xmlns:a16="http://schemas.microsoft.com/office/drawing/2014/main" id="{A8746FA7-3F2D-B8DB-3455-1AB4B6FFF0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82312" y="2535681"/>
            <a:ext cx="687522" cy="68752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5240B85-5B44-C64F-63AC-8D77DEF4490D}"/>
              </a:ext>
            </a:extLst>
          </p:cNvPr>
          <p:cNvSpPr txBox="1"/>
          <p:nvPr/>
        </p:nvSpPr>
        <p:spPr>
          <a:xfrm>
            <a:off x="6734374" y="3849474"/>
            <a:ext cx="572593" cy="307777"/>
          </a:xfrm>
          <a:prstGeom prst="rect">
            <a:avLst/>
          </a:prstGeom>
          <a:noFill/>
        </p:spPr>
        <p:txBody>
          <a:bodyPr wrap="none" rtlCol="0">
            <a:spAutoFit/>
          </a:bodyPr>
          <a:lstStyle/>
          <a:p>
            <a:r>
              <a:rPr lang="en-US" dirty="0"/>
              <a:t>x100</a:t>
            </a:r>
          </a:p>
        </p:txBody>
      </p:sp>
      <p:pic>
        <p:nvPicPr>
          <p:cNvPr id="44" name="Picture 43" descr="A pink and white virus with black lines&#10;&#10;AI-generated content may be incorrect.">
            <a:extLst>
              <a:ext uri="{FF2B5EF4-FFF2-40B4-BE49-F238E27FC236}">
                <a16:creationId xmlns:a16="http://schemas.microsoft.com/office/drawing/2014/main" id="{AB8AB4F4-DBF8-9948-8267-1F4A411FA8D9}"/>
              </a:ext>
            </a:extLst>
          </p:cNvPr>
          <p:cNvPicPr>
            <a:picLocks noChangeAspect="1"/>
          </p:cNvPicPr>
          <p:nvPr/>
        </p:nvPicPr>
        <p:blipFill>
          <a:blip r:embed="rId6"/>
          <a:stretch>
            <a:fillRect/>
          </a:stretch>
        </p:blipFill>
        <p:spPr>
          <a:xfrm>
            <a:off x="6255569" y="1186956"/>
            <a:ext cx="457200" cy="584200"/>
          </a:xfrm>
          <a:prstGeom prst="rect">
            <a:avLst/>
          </a:prstGeom>
        </p:spPr>
      </p:pic>
      <p:pic>
        <p:nvPicPr>
          <p:cNvPr id="45" name="Picture 44" descr="A pink and white virus with black lines&#10;&#10;AI-generated content may be incorrect.">
            <a:extLst>
              <a:ext uri="{FF2B5EF4-FFF2-40B4-BE49-F238E27FC236}">
                <a16:creationId xmlns:a16="http://schemas.microsoft.com/office/drawing/2014/main" id="{315E10E3-12D7-80B7-9596-AA575BC17988}"/>
              </a:ext>
            </a:extLst>
          </p:cNvPr>
          <p:cNvPicPr>
            <a:picLocks noChangeAspect="1"/>
          </p:cNvPicPr>
          <p:nvPr/>
        </p:nvPicPr>
        <p:blipFill>
          <a:blip r:embed="rId6"/>
          <a:stretch>
            <a:fillRect/>
          </a:stretch>
        </p:blipFill>
        <p:spPr>
          <a:xfrm>
            <a:off x="6345079" y="1230017"/>
            <a:ext cx="457200" cy="584200"/>
          </a:xfrm>
          <a:prstGeom prst="rect">
            <a:avLst/>
          </a:prstGeom>
        </p:spPr>
      </p:pic>
      <p:pic>
        <p:nvPicPr>
          <p:cNvPr id="49" name="Picture 48" descr="A cartoon of a purple object with orange dots&#10;&#10;AI-generated content may be incorrect.">
            <a:extLst>
              <a:ext uri="{FF2B5EF4-FFF2-40B4-BE49-F238E27FC236}">
                <a16:creationId xmlns:a16="http://schemas.microsoft.com/office/drawing/2014/main" id="{C4F22EFD-4877-E0E6-ECF2-6B0F5379FEC6}"/>
              </a:ext>
            </a:extLst>
          </p:cNvPr>
          <p:cNvPicPr>
            <a:picLocks noChangeAspect="1"/>
          </p:cNvPicPr>
          <p:nvPr/>
        </p:nvPicPr>
        <p:blipFill>
          <a:blip r:embed="rId3"/>
          <a:stretch>
            <a:fillRect/>
          </a:stretch>
        </p:blipFill>
        <p:spPr>
          <a:xfrm rot="12859656">
            <a:off x="4908994" y="1491860"/>
            <a:ext cx="457200" cy="584200"/>
          </a:xfrm>
          <a:prstGeom prst="rect">
            <a:avLst/>
          </a:prstGeom>
        </p:spPr>
      </p:pic>
      <p:pic>
        <p:nvPicPr>
          <p:cNvPr id="50" name="Picture 49" descr="A red bacteria with black background&#10;&#10;AI-generated content may be incorrect.">
            <a:extLst>
              <a:ext uri="{FF2B5EF4-FFF2-40B4-BE49-F238E27FC236}">
                <a16:creationId xmlns:a16="http://schemas.microsoft.com/office/drawing/2014/main" id="{DDB01BE3-454F-CE0E-5DAE-3571EC611798}"/>
              </a:ext>
            </a:extLst>
          </p:cNvPr>
          <p:cNvPicPr>
            <a:picLocks noChangeAspect="1"/>
          </p:cNvPicPr>
          <p:nvPr/>
        </p:nvPicPr>
        <p:blipFill>
          <a:blip r:embed="rId8"/>
          <a:stretch>
            <a:fillRect/>
          </a:stretch>
        </p:blipFill>
        <p:spPr>
          <a:xfrm rot="19485617">
            <a:off x="2521781" y="2415242"/>
            <a:ext cx="457200" cy="584200"/>
          </a:xfrm>
          <a:prstGeom prst="rect">
            <a:avLst/>
          </a:prstGeom>
        </p:spPr>
      </p:pic>
      <p:pic>
        <p:nvPicPr>
          <p:cNvPr id="52" name="Picture 51" descr="A red bacteria with black background&#10;&#10;AI-generated content may be incorrect.">
            <a:extLst>
              <a:ext uri="{FF2B5EF4-FFF2-40B4-BE49-F238E27FC236}">
                <a16:creationId xmlns:a16="http://schemas.microsoft.com/office/drawing/2014/main" id="{F3A91BCB-BAA1-33CA-95B4-F6F135E7A552}"/>
              </a:ext>
            </a:extLst>
          </p:cNvPr>
          <p:cNvPicPr>
            <a:picLocks noChangeAspect="1"/>
          </p:cNvPicPr>
          <p:nvPr/>
        </p:nvPicPr>
        <p:blipFill>
          <a:blip r:embed="rId8"/>
          <a:stretch>
            <a:fillRect/>
          </a:stretch>
        </p:blipFill>
        <p:spPr>
          <a:xfrm rot="19485617">
            <a:off x="2259694" y="2674818"/>
            <a:ext cx="457200" cy="584200"/>
          </a:xfrm>
          <a:prstGeom prst="rect">
            <a:avLst/>
          </a:prstGeom>
        </p:spPr>
      </p:pic>
      <p:pic>
        <p:nvPicPr>
          <p:cNvPr id="53" name="Picture 4">
            <a:extLst>
              <a:ext uri="{FF2B5EF4-FFF2-40B4-BE49-F238E27FC236}">
                <a16:creationId xmlns:a16="http://schemas.microsoft.com/office/drawing/2014/main" id="{FBF16F75-28A0-B962-1E9C-050C3E533F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631" y="3310869"/>
            <a:ext cx="858172" cy="58833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592E1C04-4D16-D19E-B5A9-E43652218A32}"/>
              </a:ext>
            </a:extLst>
          </p:cNvPr>
          <p:cNvCxnSpPr>
            <a:cxnSpLocks/>
          </p:cNvCxnSpPr>
          <p:nvPr/>
        </p:nvCxnSpPr>
        <p:spPr>
          <a:xfrm>
            <a:off x="2732724" y="2971064"/>
            <a:ext cx="335485" cy="2967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309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C9DDBA19-351E-83EE-41C4-B4D43D3A4008}"/>
            </a:ext>
          </a:extLst>
        </p:cNvPr>
        <p:cNvGrpSpPr/>
        <p:nvPr/>
      </p:nvGrpSpPr>
      <p:grpSpPr>
        <a:xfrm>
          <a:off x="0" y="0"/>
          <a:ext cx="0" cy="0"/>
          <a:chOff x="0" y="0"/>
          <a:chExt cx="0" cy="0"/>
        </a:xfrm>
      </p:grpSpPr>
      <p:sp>
        <p:nvSpPr>
          <p:cNvPr id="4" name="Google Shape;434;p59">
            <a:extLst>
              <a:ext uri="{FF2B5EF4-FFF2-40B4-BE49-F238E27FC236}">
                <a16:creationId xmlns:a16="http://schemas.microsoft.com/office/drawing/2014/main" id="{A71F141D-16C3-3392-CC51-52BCDFBACFF0}"/>
              </a:ext>
            </a:extLst>
          </p:cNvPr>
          <p:cNvSpPr txBox="1">
            <a:spLocks noGrp="1"/>
          </p:cNvSpPr>
          <p:nvPr>
            <p:ph type="subTitle" idx="1"/>
          </p:nvPr>
        </p:nvSpPr>
        <p:spPr>
          <a:xfrm>
            <a:off x="1238596" y="1725291"/>
            <a:ext cx="6666808" cy="25130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Current models focus on small systems</a:t>
            </a:r>
          </a:p>
          <a:p>
            <a:pPr marL="0" lvl="0" indent="0" algn="ctr" rtl="0">
              <a:spcBef>
                <a:spcPts val="0"/>
              </a:spcBef>
              <a:spcAft>
                <a:spcPts val="0"/>
              </a:spcAft>
              <a:buNone/>
            </a:pPr>
            <a:r>
              <a:rPr lang="en-US" dirty="0"/>
              <a:t>Niche or specific situations </a:t>
            </a:r>
          </a:p>
          <a:p>
            <a:pPr marL="0" lvl="0" indent="0" algn="ctr" rtl="0">
              <a:spcBef>
                <a:spcPts val="0"/>
              </a:spcBef>
              <a:spcAft>
                <a:spcPts val="0"/>
              </a:spcAft>
              <a:buNone/>
            </a:pPr>
            <a:r>
              <a:rPr lang="en-US" dirty="0"/>
              <a:t>Limited flexibility in model setup</a:t>
            </a:r>
          </a:p>
          <a:p>
            <a:pPr marL="0" lvl="0" indent="0" algn="ctr" rtl="0">
              <a:spcBef>
                <a:spcPts val="0"/>
              </a:spcBef>
              <a:spcAft>
                <a:spcPts val="0"/>
              </a:spcAft>
              <a:buNone/>
            </a:pPr>
            <a:r>
              <a:rPr lang="en-US" dirty="0"/>
              <a:t>Varying or unknown model and input</a:t>
            </a:r>
            <a:endParaRPr dirty="0"/>
          </a:p>
        </p:txBody>
      </p:sp>
      <p:sp>
        <p:nvSpPr>
          <p:cNvPr id="2" name="Google Shape;420;p57">
            <a:extLst>
              <a:ext uri="{FF2B5EF4-FFF2-40B4-BE49-F238E27FC236}">
                <a16:creationId xmlns:a16="http://schemas.microsoft.com/office/drawing/2014/main" id="{D615FC5B-4FAA-BF52-D14B-B2AC8540FD6F}"/>
              </a:ext>
            </a:extLst>
          </p:cNvPr>
          <p:cNvSpPr txBox="1">
            <a:spLocks/>
          </p:cNvSpPr>
          <p:nvPr/>
        </p:nvSpPr>
        <p:spPr>
          <a:xfrm flipH="1">
            <a:off x="2489400" y="1256482"/>
            <a:ext cx="41652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8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n-US" sz="2800" dirty="0"/>
              <a:t>CHALLENGE</a:t>
            </a:r>
          </a:p>
        </p:txBody>
      </p:sp>
      <p:pic>
        <p:nvPicPr>
          <p:cNvPr id="5" name="Picture 4" descr="A blue and black cell&#10;&#10;AI-generated content may be incorrect.">
            <a:extLst>
              <a:ext uri="{FF2B5EF4-FFF2-40B4-BE49-F238E27FC236}">
                <a16:creationId xmlns:a16="http://schemas.microsoft.com/office/drawing/2014/main" id="{1FA69BBC-76FA-C367-6128-C7EFA3F45577}"/>
              </a:ext>
            </a:extLst>
          </p:cNvPr>
          <p:cNvPicPr>
            <a:picLocks noChangeAspect="1"/>
          </p:cNvPicPr>
          <p:nvPr/>
        </p:nvPicPr>
        <p:blipFill>
          <a:blip r:embed="rId3"/>
          <a:stretch>
            <a:fillRect/>
          </a:stretch>
        </p:blipFill>
        <p:spPr>
          <a:xfrm rot="5400000">
            <a:off x="4343400" y="233746"/>
            <a:ext cx="457200" cy="584200"/>
          </a:xfrm>
          <a:prstGeom prst="rect">
            <a:avLst/>
          </a:prstGeom>
        </p:spPr>
      </p:pic>
      <p:pic>
        <p:nvPicPr>
          <p:cNvPr id="7" name="Picture 6" descr="A orange bacteria with black background&#10;&#10;AI-generated content may be incorrect.">
            <a:extLst>
              <a:ext uri="{FF2B5EF4-FFF2-40B4-BE49-F238E27FC236}">
                <a16:creationId xmlns:a16="http://schemas.microsoft.com/office/drawing/2014/main" id="{4AD10C5F-19D5-59B8-B35E-275518EBA970}"/>
              </a:ext>
            </a:extLst>
          </p:cNvPr>
          <p:cNvPicPr>
            <a:picLocks noChangeAspect="1"/>
          </p:cNvPicPr>
          <p:nvPr/>
        </p:nvPicPr>
        <p:blipFill>
          <a:blip r:embed="rId4"/>
          <a:stretch>
            <a:fillRect/>
          </a:stretch>
        </p:blipFill>
        <p:spPr>
          <a:xfrm rot="999310">
            <a:off x="8464203" y="1987550"/>
            <a:ext cx="457200" cy="584200"/>
          </a:xfrm>
          <a:prstGeom prst="rect">
            <a:avLst/>
          </a:prstGeom>
        </p:spPr>
      </p:pic>
      <p:pic>
        <p:nvPicPr>
          <p:cNvPr id="9" name="Picture 8" descr="A cartoon of a sponge&#10;&#10;AI-generated content may be incorrect.">
            <a:extLst>
              <a:ext uri="{FF2B5EF4-FFF2-40B4-BE49-F238E27FC236}">
                <a16:creationId xmlns:a16="http://schemas.microsoft.com/office/drawing/2014/main" id="{9A9ED4AF-FD14-5C5C-DCA8-F1FEECED42E1}"/>
              </a:ext>
            </a:extLst>
          </p:cNvPr>
          <p:cNvPicPr>
            <a:picLocks noChangeAspect="1"/>
          </p:cNvPicPr>
          <p:nvPr/>
        </p:nvPicPr>
        <p:blipFill>
          <a:blip r:embed="rId5"/>
          <a:stretch>
            <a:fillRect/>
          </a:stretch>
        </p:blipFill>
        <p:spPr>
          <a:xfrm rot="20427227">
            <a:off x="280654" y="2395764"/>
            <a:ext cx="457200" cy="584200"/>
          </a:xfrm>
          <a:prstGeom prst="rect">
            <a:avLst/>
          </a:prstGeom>
        </p:spPr>
      </p:pic>
      <p:pic>
        <p:nvPicPr>
          <p:cNvPr id="11" name="Picture 10" descr="A blue and white object with a black background&#10;&#10;AI-generated content may be incorrect.">
            <a:extLst>
              <a:ext uri="{FF2B5EF4-FFF2-40B4-BE49-F238E27FC236}">
                <a16:creationId xmlns:a16="http://schemas.microsoft.com/office/drawing/2014/main" id="{3FE77A1A-0BAB-E63E-ED7F-ABECEEB11FE5}"/>
              </a:ext>
            </a:extLst>
          </p:cNvPr>
          <p:cNvPicPr>
            <a:picLocks noChangeAspect="1"/>
          </p:cNvPicPr>
          <p:nvPr/>
        </p:nvPicPr>
        <p:blipFill>
          <a:blip r:embed="rId6"/>
          <a:stretch>
            <a:fillRect/>
          </a:stretch>
        </p:blipFill>
        <p:spPr>
          <a:xfrm rot="1201436">
            <a:off x="1009996" y="4092704"/>
            <a:ext cx="457200" cy="584200"/>
          </a:xfrm>
          <a:prstGeom prst="rect">
            <a:avLst/>
          </a:prstGeom>
        </p:spPr>
      </p:pic>
      <p:pic>
        <p:nvPicPr>
          <p:cNvPr id="13" name="Picture 12" descr="A pink and white virus with black lines&#10;&#10;AI-generated content may be incorrect.">
            <a:extLst>
              <a:ext uri="{FF2B5EF4-FFF2-40B4-BE49-F238E27FC236}">
                <a16:creationId xmlns:a16="http://schemas.microsoft.com/office/drawing/2014/main" id="{F3FF0478-57B2-4FBF-5B27-C7664C0FE869}"/>
              </a:ext>
            </a:extLst>
          </p:cNvPr>
          <p:cNvPicPr>
            <a:picLocks noChangeAspect="1"/>
          </p:cNvPicPr>
          <p:nvPr/>
        </p:nvPicPr>
        <p:blipFill>
          <a:blip r:embed="rId7"/>
          <a:stretch>
            <a:fillRect/>
          </a:stretch>
        </p:blipFill>
        <p:spPr>
          <a:xfrm rot="20465770">
            <a:off x="7876375" y="3654168"/>
            <a:ext cx="457200" cy="584200"/>
          </a:xfrm>
          <a:prstGeom prst="rect">
            <a:avLst/>
          </a:prstGeom>
        </p:spPr>
      </p:pic>
      <p:pic>
        <p:nvPicPr>
          <p:cNvPr id="15" name="Picture 14" descr="A green and white diamond shaped object&#10;&#10;AI-generated content may be incorrect.">
            <a:extLst>
              <a:ext uri="{FF2B5EF4-FFF2-40B4-BE49-F238E27FC236}">
                <a16:creationId xmlns:a16="http://schemas.microsoft.com/office/drawing/2014/main" id="{41AC51FB-DCD1-963D-A921-7F7E64EF16E7}"/>
              </a:ext>
            </a:extLst>
          </p:cNvPr>
          <p:cNvPicPr>
            <a:picLocks noChangeAspect="1"/>
          </p:cNvPicPr>
          <p:nvPr/>
        </p:nvPicPr>
        <p:blipFill>
          <a:blip r:embed="rId8"/>
          <a:stretch>
            <a:fillRect/>
          </a:stretch>
        </p:blipFill>
        <p:spPr>
          <a:xfrm rot="20143442">
            <a:off x="2032200" y="964382"/>
            <a:ext cx="457200" cy="584200"/>
          </a:xfrm>
          <a:prstGeom prst="rect">
            <a:avLst/>
          </a:prstGeom>
        </p:spPr>
      </p:pic>
      <p:pic>
        <p:nvPicPr>
          <p:cNvPr id="17" name="Picture 16" descr="A cartoon of a cell&#10;&#10;AI-generated content may be incorrect.">
            <a:extLst>
              <a:ext uri="{FF2B5EF4-FFF2-40B4-BE49-F238E27FC236}">
                <a16:creationId xmlns:a16="http://schemas.microsoft.com/office/drawing/2014/main" id="{B5C945DB-A343-ABA6-394A-03682F02F7B2}"/>
              </a:ext>
            </a:extLst>
          </p:cNvPr>
          <p:cNvPicPr>
            <a:picLocks noChangeAspect="1"/>
          </p:cNvPicPr>
          <p:nvPr/>
        </p:nvPicPr>
        <p:blipFill>
          <a:blip r:embed="rId9"/>
          <a:stretch>
            <a:fillRect/>
          </a:stretch>
        </p:blipFill>
        <p:spPr>
          <a:xfrm>
            <a:off x="4635500" y="4032086"/>
            <a:ext cx="457200" cy="584200"/>
          </a:xfrm>
          <a:prstGeom prst="rect">
            <a:avLst/>
          </a:prstGeom>
        </p:spPr>
      </p:pic>
      <p:sp>
        <p:nvSpPr>
          <p:cNvPr id="6" name="Slide Number Placeholder 5">
            <a:extLst>
              <a:ext uri="{FF2B5EF4-FFF2-40B4-BE49-F238E27FC236}">
                <a16:creationId xmlns:a16="http://schemas.microsoft.com/office/drawing/2014/main" id="{45DA9C62-646A-1C10-1DF6-B05F8FE9DCFE}"/>
              </a:ext>
            </a:extLst>
          </p:cNvPr>
          <p:cNvSpPr>
            <a:spLocks noGrp="1"/>
          </p:cNvSpPr>
          <p:nvPr>
            <p:ph type="sldNum" sz="quarter" idx="12"/>
          </p:nvPr>
        </p:nvSpPr>
        <p:spPr/>
        <p:txBody>
          <a:bodyPr/>
          <a:lstStyle/>
          <a:p>
            <a:fld id="{9BFBF6F3-74E1-C848-B819-E33674367C9C}" type="slidenum">
              <a:rPr lang="en-US" smtClean="0"/>
              <a:t>6</a:t>
            </a:fld>
            <a:endParaRPr lang="en-US"/>
          </a:p>
        </p:txBody>
      </p:sp>
    </p:spTree>
    <p:extLst>
      <p:ext uri="{BB962C8B-B14F-4D97-AF65-F5344CB8AC3E}">
        <p14:creationId xmlns:p14="http://schemas.microsoft.com/office/powerpoint/2010/main" val="31430076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4C66730-A725-99FD-06BA-D0A35806DF9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3B2F4D1-216A-40BE-865C-AB430BAD9EAD}"/>
              </a:ext>
            </a:extLst>
          </p:cNvPr>
          <p:cNvSpPr>
            <a:spLocks noGrp="1"/>
          </p:cNvSpPr>
          <p:nvPr>
            <p:ph type="subTitle" idx="1"/>
          </p:nvPr>
        </p:nvSpPr>
        <p:spPr>
          <a:xfrm>
            <a:off x="1227472" y="1852245"/>
            <a:ext cx="6689000" cy="2386121"/>
          </a:xfrm>
        </p:spPr>
        <p:txBody>
          <a:bodyPr/>
          <a:lstStyle/>
          <a:p>
            <a:pPr marL="0" indent="0"/>
            <a:r>
              <a:rPr lang="en-US" dirty="0"/>
              <a:t>Flexible simulation framework </a:t>
            </a:r>
          </a:p>
          <a:p>
            <a:pPr marL="0" indent="0"/>
            <a:r>
              <a:rPr lang="en-US" dirty="0"/>
              <a:t>Network representation</a:t>
            </a:r>
          </a:p>
          <a:p>
            <a:pPr marL="0" indent="0"/>
            <a:r>
              <a:rPr lang="en-US" dirty="0"/>
              <a:t>Model each state</a:t>
            </a:r>
          </a:p>
          <a:p>
            <a:pPr marL="0" indent="0"/>
            <a:r>
              <a:rPr lang="en-US" dirty="0"/>
              <a:t>Interactive dashboard</a:t>
            </a:r>
          </a:p>
          <a:p>
            <a:pPr marL="0" indent="0"/>
            <a:r>
              <a:rPr lang="en-US" dirty="0"/>
              <a:t>Easy to setup</a:t>
            </a:r>
          </a:p>
        </p:txBody>
      </p:sp>
      <p:sp>
        <p:nvSpPr>
          <p:cNvPr id="2" name="Google Shape;420;p57">
            <a:extLst>
              <a:ext uri="{FF2B5EF4-FFF2-40B4-BE49-F238E27FC236}">
                <a16:creationId xmlns:a16="http://schemas.microsoft.com/office/drawing/2014/main" id="{81310934-2E9D-3C93-AE7F-C6C198429AFC}"/>
              </a:ext>
            </a:extLst>
          </p:cNvPr>
          <p:cNvSpPr txBox="1">
            <a:spLocks/>
          </p:cNvSpPr>
          <p:nvPr/>
        </p:nvSpPr>
        <p:spPr>
          <a:xfrm flipH="1">
            <a:off x="2489372" y="1138845"/>
            <a:ext cx="41652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8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n-US" sz="2800" dirty="0"/>
              <a:t>ANSWER</a:t>
            </a:r>
          </a:p>
        </p:txBody>
      </p:sp>
      <p:pic>
        <p:nvPicPr>
          <p:cNvPr id="7" name="Picture 6" descr="A red bacteria with black background&#10;&#10;AI-generated content may be incorrect.">
            <a:extLst>
              <a:ext uri="{FF2B5EF4-FFF2-40B4-BE49-F238E27FC236}">
                <a16:creationId xmlns:a16="http://schemas.microsoft.com/office/drawing/2014/main" id="{27B349F7-3953-9AEC-5AF6-C73866D83262}"/>
              </a:ext>
            </a:extLst>
          </p:cNvPr>
          <p:cNvPicPr>
            <a:picLocks noChangeAspect="1"/>
          </p:cNvPicPr>
          <p:nvPr/>
        </p:nvPicPr>
        <p:blipFill>
          <a:blip r:embed="rId3"/>
          <a:stretch>
            <a:fillRect/>
          </a:stretch>
        </p:blipFill>
        <p:spPr>
          <a:xfrm rot="1603580">
            <a:off x="4607037" y="4487699"/>
            <a:ext cx="457200" cy="584200"/>
          </a:xfrm>
          <a:prstGeom prst="rect">
            <a:avLst/>
          </a:prstGeom>
        </p:spPr>
      </p:pic>
      <p:pic>
        <p:nvPicPr>
          <p:cNvPr id="9" name="Picture 8" descr="A cartoon of a sponge&#10;&#10;AI-generated content may be incorrect.">
            <a:extLst>
              <a:ext uri="{FF2B5EF4-FFF2-40B4-BE49-F238E27FC236}">
                <a16:creationId xmlns:a16="http://schemas.microsoft.com/office/drawing/2014/main" id="{869B2F76-3BD7-45FA-3BC2-2E01A436EB4A}"/>
              </a:ext>
            </a:extLst>
          </p:cNvPr>
          <p:cNvPicPr>
            <a:picLocks noChangeAspect="1"/>
          </p:cNvPicPr>
          <p:nvPr/>
        </p:nvPicPr>
        <p:blipFill>
          <a:blip r:embed="rId4"/>
          <a:stretch>
            <a:fillRect/>
          </a:stretch>
        </p:blipFill>
        <p:spPr>
          <a:xfrm rot="6250537">
            <a:off x="6824664" y="4487474"/>
            <a:ext cx="457200" cy="584200"/>
          </a:xfrm>
          <a:prstGeom prst="rect">
            <a:avLst/>
          </a:prstGeom>
        </p:spPr>
      </p:pic>
      <p:pic>
        <p:nvPicPr>
          <p:cNvPr id="11" name="Picture 10" descr="A cartoon of a virus&#10;&#10;AI-generated content may be incorrect.">
            <a:extLst>
              <a:ext uri="{FF2B5EF4-FFF2-40B4-BE49-F238E27FC236}">
                <a16:creationId xmlns:a16="http://schemas.microsoft.com/office/drawing/2014/main" id="{A9471407-C0A9-7646-E0A6-7E0806F69356}"/>
              </a:ext>
            </a:extLst>
          </p:cNvPr>
          <p:cNvPicPr>
            <a:picLocks noChangeAspect="1"/>
          </p:cNvPicPr>
          <p:nvPr/>
        </p:nvPicPr>
        <p:blipFill>
          <a:blip r:embed="rId5"/>
          <a:stretch>
            <a:fillRect/>
          </a:stretch>
        </p:blipFill>
        <p:spPr>
          <a:xfrm rot="777268">
            <a:off x="2421526" y="1224234"/>
            <a:ext cx="457200" cy="584200"/>
          </a:xfrm>
          <a:prstGeom prst="rect">
            <a:avLst/>
          </a:prstGeom>
        </p:spPr>
      </p:pic>
      <p:pic>
        <p:nvPicPr>
          <p:cNvPr id="13" name="Picture 12" descr="A purple virus with black lines&#10;&#10;AI-generated content may be incorrect.">
            <a:extLst>
              <a:ext uri="{FF2B5EF4-FFF2-40B4-BE49-F238E27FC236}">
                <a16:creationId xmlns:a16="http://schemas.microsoft.com/office/drawing/2014/main" id="{43EBD235-17BA-AB3D-BA7C-29D422DAD1C3}"/>
              </a:ext>
            </a:extLst>
          </p:cNvPr>
          <p:cNvPicPr>
            <a:picLocks noChangeAspect="1"/>
          </p:cNvPicPr>
          <p:nvPr/>
        </p:nvPicPr>
        <p:blipFill>
          <a:blip r:embed="rId6"/>
          <a:stretch>
            <a:fillRect/>
          </a:stretch>
        </p:blipFill>
        <p:spPr>
          <a:xfrm rot="20183150">
            <a:off x="877296" y="3194226"/>
            <a:ext cx="457200" cy="584200"/>
          </a:xfrm>
          <a:prstGeom prst="rect">
            <a:avLst/>
          </a:prstGeom>
        </p:spPr>
      </p:pic>
      <p:pic>
        <p:nvPicPr>
          <p:cNvPr id="15" name="Picture 14" descr="A close up of a logo&#10;&#10;AI-generated content may be incorrect.">
            <a:extLst>
              <a:ext uri="{FF2B5EF4-FFF2-40B4-BE49-F238E27FC236}">
                <a16:creationId xmlns:a16="http://schemas.microsoft.com/office/drawing/2014/main" id="{30C01DF8-0673-AD7E-AC53-F3B7D4D889C3}"/>
              </a:ext>
            </a:extLst>
          </p:cNvPr>
          <p:cNvPicPr>
            <a:picLocks noChangeAspect="1"/>
          </p:cNvPicPr>
          <p:nvPr/>
        </p:nvPicPr>
        <p:blipFill>
          <a:blip r:embed="rId7"/>
          <a:stretch>
            <a:fillRect/>
          </a:stretch>
        </p:blipFill>
        <p:spPr>
          <a:xfrm rot="20315050">
            <a:off x="8127534" y="3108606"/>
            <a:ext cx="457200" cy="584200"/>
          </a:xfrm>
          <a:prstGeom prst="rect">
            <a:avLst/>
          </a:prstGeom>
        </p:spPr>
      </p:pic>
      <p:pic>
        <p:nvPicPr>
          <p:cNvPr id="17" name="Picture 16" descr="A yellow and green object&#10;&#10;AI-generated content may be incorrect.">
            <a:extLst>
              <a:ext uri="{FF2B5EF4-FFF2-40B4-BE49-F238E27FC236}">
                <a16:creationId xmlns:a16="http://schemas.microsoft.com/office/drawing/2014/main" id="{09FE7BA9-0C25-EED7-DB25-ED7A7818B576}"/>
              </a:ext>
            </a:extLst>
          </p:cNvPr>
          <p:cNvPicPr>
            <a:picLocks noChangeAspect="1"/>
          </p:cNvPicPr>
          <p:nvPr/>
        </p:nvPicPr>
        <p:blipFill>
          <a:blip r:embed="rId8"/>
          <a:stretch>
            <a:fillRect/>
          </a:stretch>
        </p:blipFill>
        <p:spPr>
          <a:xfrm rot="1224492">
            <a:off x="6425970" y="462418"/>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F67BE0CA-529E-06BE-A09D-70D652C73464}"/>
              </a:ext>
            </a:extLst>
          </p:cNvPr>
          <p:cNvPicPr>
            <a:picLocks noChangeAspect="1"/>
          </p:cNvPicPr>
          <p:nvPr/>
        </p:nvPicPr>
        <p:blipFill>
          <a:blip r:embed="rId9"/>
          <a:stretch>
            <a:fillRect/>
          </a:stretch>
        </p:blipFill>
        <p:spPr>
          <a:xfrm rot="19061924">
            <a:off x="511628" y="247650"/>
            <a:ext cx="457200" cy="584200"/>
          </a:xfrm>
          <a:prstGeom prst="rect">
            <a:avLst/>
          </a:prstGeom>
        </p:spPr>
      </p:pic>
      <p:sp>
        <p:nvSpPr>
          <p:cNvPr id="5" name="Slide Number Placeholder 4">
            <a:extLst>
              <a:ext uri="{FF2B5EF4-FFF2-40B4-BE49-F238E27FC236}">
                <a16:creationId xmlns:a16="http://schemas.microsoft.com/office/drawing/2014/main" id="{C4B838C6-9CFB-2777-E511-82DD99EB23CE}"/>
              </a:ext>
            </a:extLst>
          </p:cNvPr>
          <p:cNvSpPr>
            <a:spLocks noGrp="1"/>
          </p:cNvSpPr>
          <p:nvPr>
            <p:ph type="sldNum" sz="quarter" idx="12"/>
          </p:nvPr>
        </p:nvSpPr>
        <p:spPr/>
        <p:txBody>
          <a:bodyPr/>
          <a:lstStyle/>
          <a:p>
            <a:fld id="{9BFBF6F3-74E1-C848-B819-E33674367C9C}" type="slidenum">
              <a:rPr lang="en-US" smtClean="0"/>
              <a:t>7</a:t>
            </a:fld>
            <a:endParaRPr lang="en-US"/>
          </a:p>
        </p:txBody>
      </p:sp>
    </p:spTree>
    <p:extLst>
      <p:ext uri="{BB962C8B-B14F-4D97-AF65-F5344CB8AC3E}">
        <p14:creationId xmlns:p14="http://schemas.microsoft.com/office/powerpoint/2010/main" val="17633414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2" name="Google Shape;456;p62">
            <a:extLst>
              <a:ext uri="{FF2B5EF4-FFF2-40B4-BE49-F238E27FC236}">
                <a16:creationId xmlns:a16="http://schemas.microsoft.com/office/drawing/2014/main" id="{6AB5772D-11E0-FF6F-5B47-B5C1EA8A01E2}"/>
              </a:ext>
            </a:extLst>
          </p:cNvPr>
          <p:cNvSpPr txBox="1"/>
          <p:nvPr/>
        </p:nvSpPr>
        <p:spPr>
          <a:xfrm>
            <a:off x="5101354" y="3731337"/>
            <a:ext cx="3018804" cy="10359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How can you effectively model and interact with any pxbxr system?</a:t>
            </a:r>
            <a:endParaRPr sz="1600" b="1" dirty="0">
              <a:solidFill>
                <a:schemeClr val="dk2"/>
              </a:solidFill>
              <a:latin typeface="Montserrat" pitchFamily="2" charset="77"/>
              <a:ea typeface="Montserrat Medium"/>
              <a:cs typeface="Montserrat Medium"/>
              <a:sym typeface="Montserrat Medium"/>
            </a:endParaRPr>
          </a:p>
        </p:txBody>
      </p:sp>
      <p:sp>
        <p:nvSpPr>
          <p:cNvPr id="6" name="Google Shape;457;p62">
            <a:extLst>
              <a:ext uri="{FF2B5EF4-FFF2-40B4-BE49-F238E27FC236}">
                <a16:creationId xmlns:a16="http://schemas.microsoft.com/office/drawing/2014/main" id="{2B5E9501-5C47-189E-A3EA-BE28D0EF7204}"/>
              </a:ext>
            </a:extLst>
          </p:cNvPr>
          <p:cNvSpPr txBox="1"/>
          <p:nvPr/>
        </p:nvSpPr>
        <p:spPr>
          <a:xfrm>
            <a:off x="808479" y="2635033"/>
            <a:ext cx="3342673"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RQ1</a:t>
            </a:r>
            <a:endParaRPr sz="2000" dirty="0">
              <a:solidFill>
                <a:schemeClr val="dk2"/>
              </a:solidFill>
              <a:latin typeface="Montserrat ExtraBold"/>
              <a:ea typeface="Montserrat ExtraBold"/>
              <a:cs typeface="Montserrat ExtraBold"/>
              <a:sym typeface="Montserrat ExtraBold"/>
            </a:endParaRPr>
          </a:p>
        </p:txBody>
      </p:sp>
      <p:sp>
        <p:nvSpPr>
          <p:cNvPr id="8" name="Google Shape;459;p62">
            <a:extLst>
              <a:ext uri="{FF2B5EF4-FFF2-40B4-BE49-F238E27FC236}">
                <a16:creationId xmlns:a16="http://schemas.microsoft.com/office/drawing/2014/main" id="{46754EAC-EC1E-6217-B25A-1ED213895B8D}"/>
              </a:ext>
            </a:extLst>
          </p:cNvPr>
          <p:cNvSpPr txBox="1"/>
          <p:nvPr/>
        </p:nvSpPr>
        <p:spPr>
          <a:xfrm>
            <a:off x="4992848" y="2632909"/>
            <a:ext cx="29394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RQ2</a:t>
            </a:r>
            <a:endParaRPr sz="2000" dirty="0">
              <a:solidFill>
                <a:schemeClr val="dk2"/>
              </a:solidFill>
              <a:latin typeface="Montserrat ExtraBold"/>
              <a:ea typeface="Montserrat ExtraBold"/>
              <a:cs typeface="Montserrat ExtraBold"/>
              <a:sym typeface="Montserrat ExtraBold"/>
            </a:endParaRPr>
          </a:p>
        </p:txBody>
      </p:sp>
      <p:sp>
        <p:nvSpPr>
          <p:cNvPr id="11" name="Title 1">
            <a:extLst>
              <a:ext uri="{FF2B5EF4-FFF2-40B4-BE49-F238E27FC236}">
                <a16:creationId xmlns:a16="http://schemas.microsoft.com/office/drawing/2014/main" id="{C338DF0C-5613-81AD-945B-D8494E55076A}"/>
              </a:ext>
            </a:extLst>
          </p:cNvPr>
          <p:cNvSpPr txBox="1">
            <a:spLocks/>
          </p:cNvSpPr>
          <p:nvPr/>
        </p:nvSpPr>
        <p:spPr>
          <a:xfrm>
            <a:off x="0" y="490153"/>
            <a:ext cx="9144000" cy="968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endParaRPr lang="en-US" dirty="0"/>
          </a:p>
        </p:txBody>
      </p:sp>
      <p:sp>
        <p:nvSpPr>
          <p:cNvPr id="13" name="Google Shape;456;p62">
            <a:extLst>
              <a:ext uri="{FF2B5EF4-FFF2-40B4-BE49-F238E27FC236}">
                <a16:creationId xmlns:a16="http://schemas.microsoft.com/office/drawing/2014/main" id="{12868186-4A44-471E-C0F9-F94C8B51DFE0}"/>
              </a:ext>
            </a:extLst>
          </p:cNvPr>
          <p:cNvSpPr txBox="1"/>
          <p:nvPr/>
        </p:nvSpPr>
        <p:spPr>
          <a:xfrm>
            <a:off x="982905" y="3723643"/>
            <a:ext cx="3018803"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How do phages impact community dynamics in complex microbial communities?</a:t>
            </a:r>
            <a:endParaRPr sz="1600" b="1" dirty="0">
              <a:solidFill>
                <a:schemeClr val="dk2"/>
              </a:solidFill>
              <a:latin typeface="Montserrat" pitchFamily="2" charset="77"/>
              <a:ea typeface="Montserrat Medium"/>
              <a:cs typeface="Montserrat Medium"/>
              <a:sym typeface="Montserrat Medium"/>
            </a:endParaRPr>
          </a:p>
        </p:txBody>
      </p:sp>
      <p:sp>
        <p:nvSpPr>
          <p:cNvPr id="16" name="Curved Down Arrow 15">
            <a:extLst>
              <a:ext uri="{FF2B5EF4-FFF2-40B4-BE49-F238E27FC236}">
                <a16:creationId xmlns:a16="http://schemas.microsoft.com/office/drawing/2014/main" id="{57C20892-AD92-87C6-D6E4-346F8EB6D8E3}"/>
              </a:ext>
            </a:extLst>
          </p:cNvPr>
          <p:cNvSpPr/>
          <p:nvPr/>
        </p:nvSpPr>
        <p:spPr>
          <a:xfrm>
            <a:off x="2492307" y="1937721"/>
            <a:ext cx="4167047" cy="642000"/>
          </a:xfrm>
          <a:prstGeom prst="curvedDown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A135C3B9-4FAF-ED18-DA32-3A0FFBCCA28E}"/>
              </a:ext>
            </a:extLst>
          </p:cNvPr>
          <p:cNvSpPr/>
          <p:nvPr/>
        </p:nvSpPr>
        <p:spPr>
          <a:xfrm rot="10800000">
            <a:off x="2443709" y="3058438"/>
            <a:ext cx="4167047" cy="641999"/>
          </a:xfrm>
          <a:prstGeom prst="curvedDown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descr="A cartoon of a pink object with green spots&#10;&#10;AI-generated content may be incorrect.">
            <a:extLst>
              <a:ext uri="{FF2B5EF4-FFF2-40B4-BE49-F238E27FC236}">
                <a16:creationId xmlns:a16="http://schemas.microsoft.com/office/drawing/2014/main" id="{D7393456-C3DF-5B37-89DD-82622923D0F4}"/>
              </a:ext>
            </a:extLst>
          </p:cNvPr>
          <p:cNvPicPr>
            <a:picLocks noChangeAspect="1"/>
          </p:cNvPicPr>
          <p:nvPr/>
        </p:nvPicPr>
        <p:blipFill>
          <a:blip r:embed="rId3"/>
          <a:stretch>
            <a:fillRect/>
          </a:stretch>
        </p:blipFill>
        <p:spPr>
          <a:xfrm rot="18342662">
            <a:off x="4343400" y="2576945"/>
            <a:ext cx="457200" cy="584200"/>
          </a:xfrm>
          <a:prstGeom prst="rect">
            <a:avLst/>
          </a:prstGeom>
        </p:spPr>
      </p:pic>
      <p:pic>
        <p:nvPicPr>
          <p:cNvPr id="23" name="Picture 22" descr="A close up of a logo&#10;&#10;AI-generated content may be incorrect.">
            <a:extLst>
              <a:ext uri="{FF2B5EF4-FFF2-40B4-BE49-F238E27FC236}">
                <a16:creationId xmlns:a16="http://schemas.microsoft.com/office/drawing/2014/main" id="{72704111-8317-7535-6141-C179BE250A6E}"/>
              </a:ext>
            </a:extLst>
          </p:cNvPr>
          <p:cNvPicPr>
            <a:picLocks noChangeAspect="1"/>
          </p:cNvPicPr>
          <p:nvPr/>
        </p:nvPicPr>
        <p:blipFill>
          <a:blip r:embed="rId4"/>
          <a:stretch>
            <a:fillRect/>
          </a:stretch>
        </p:blipFill>
        <p:spPr>
          <a:xfrm rot="19022472">
            <a:off x="8215788" y="4002451"/>
            <a:ext cx="457200" cy="584200"/>
          </a:xfrm>
          <a:prstGeom prst="rect">
            <a:avLst/>
          </a:prstGeom>
        </p:spPr>
      </p:pic>
      <p:pic>
        <p:nvPicPr>
          <p:cNvPr id="24" name="Picture 23" descr="A green and white diamond shaped object&#10;&#10;AI-generated content may be incorrect.">
            <a:extLst>
              <a:ext uri="{FF2B5EF4-FFF2-40B4-BE49-F238E27FC236}">
                <a16:creationId xmlns:a16="http://schemas.microsoft.com/office/drawing/2014/main" id="{BAC62F1A-FEA7-6CEF-6B2F-C3383A402020}"/>
              </a:ext>
            </a:extLst>
          </p:cNvPr>
          <p:cNvPicPr>
            <a:picLocks noChangeAspect="1"/>
          </p:cNvPicPr>
          <p:nvPr/>
        </p:nvPicPr>
        <p:blipFill>
          <a:blip r:embed="rId5"/>
          <a:stretch>
            <a:fillRect/>
          </a:stretch>
        </p:blipFill>
        <p:spPr>
          <a:xfrm rot="19514162">
            <a:off x="4283157" y="4338162"/>
            <a:ext cx="457200" cy="584200"/>
          </a:xfrm>
          <a:prstGeom prst="rect">
            <a:avLst/>
          </a:prstGeom>
        </p:spPr>
      </p:pic>
      <p:pic>
        <p:nvPicPr>
          <p:cNvPr id="25" name="Picture 24" descr="A blue and white hexagon shaped object&#10;&#10;AI-generated content may be incorrect.">
            <a:extLst>
              <a:ext uri="{FF2B5EF4-FFF2-40B4-BE49-F238E27FC236}">
                <a16:creationId xmlns:a16="http://schemas.microsoft.com/office/drawing/2014/main" id="{C17BC487-5D3F-87AD-9492-32BF16E06E28}"/>
              </a:ext>
            </a:extLst>
          </p:cNvPr>
          <p:cNvPicPr>
            <a:picLocks noChangeAspect="1"/>
          </p:cNvPicPr>
          <p:nvPr/>
        </p:nvPicPr>
        <p:blipFill>
          <a:blip r:embed="rId6"/>
          <a:stretch>
            <a:fillRect/>
          </a:stretch>
        </p:blipFill>
        <p:spPr>
          <a:xfrm rot="3441268">
            <a:off x="7871862" y="166073"/>
            <a:ext cx="457200" cy="584200"/>
          </a:xfrm>
          <a:prstGeom prst="rect">
            <a:avLst/>
          </a:prstGeom>
        </p:spPr>
      </p:pic>
      <p:pic>
        <p:nvPicPr>
          <p:cNvPr id="26" name="Picture 25" descr="A cartoon of a virus&#10;&#10;AI-generated content may be incorrect.">
            <a:extLst>
              <a:ext uri="{FF2B5EF4-FFF2-40B4-BE49-F238E27FC236}">
                <a16:creationId xmlns:a16="http://schemas.microsoft.com/office/drawing/2014/main" id="{6C0A3B52-EFE4-EAAA-2D89-B17CA4A705E2}"/>
              </a:ext>
            </a:extLst>
          </p:cNvPr>
          <p:cNvPicPr>
            <a:picLocks noChangeAspect="1"/>
          </p:cNvPicPr>
          <p:nvPr/>
        </p:nvPicPr>
        <p:blipFill>
          <a:blip r:embed="rId7"/>
          <a:stretch>
            <a:fillRect/>
          </a:stretch>
        </p:blipFill>
        <p:spPr>
          <a:xfrm rot="18930292">
            <a:off x="376741" y="1327497"/>
            <a:ext cx="457200" cy="584200"/>
          </a:xfrm>
          <a:prstGeom prst="rect">
            <a:avLst/>
          </a:prstGeom>
        </p:spPr>
      </p:pic>
      <p:pic>
        <p:nvPicPr>
          <p:cNvPr id="27" name="Picture 26" descr="A cartoon of a cell&#10;&#10;AI-generated content may be incorrect.">
            <a:extLst>
              <a:ext uri="{FF2B5EF4-FFF2-40B4-BE49-F238E27FC236}">
                <a16:creationId xmlns:a16="http://schemas.microsoft.com/office/drawing/2014/main" id="{F1A103F5-00C1-8240-F487-AB274F9A6FDC}"/>
              </a:ext>
            </a:extLst>
          </p:cNvPr>
          <p:cNvPicPr>
            <a:picLocks noChangeAspect="1"/>
          </p:cNvPicPr>
          <p:nvPr/>
        </p:nvPicPr>
        <p:blipFill>
          <a:blip r:embed="rId8"/>
          <a:stretch>
            <a:fillRect/>
          </a:stretch>
        </p:blipFill>
        <p:spPr>
          <a:xfrm>
            <a:off x="1049420" y="3058438"/>
            <a:ext cx="457200" cy="584200"/>
          </a:xfrm>
          <a:prstGeom prst="rect">
            <a:avLst/>
          </a:prstGeom>
        </p:spPr>
      </p:pic>
      <p:pic>
        <p:nvPicPr>
          <p:cNvPr id="28" name="Picture 27" descr="A green bacteria with black background&#10;&#10;AI-generated content may be incorrect.">
            <a:extLst>
              <a:ext uri="{FF2B5EF4-FFF2-40B4-BE49-F238E27FC236}">
                <a16:creationId xmlns:a16="http://schemas.microsoft.com/office/drawing/2014/main" id="{D7C0FCAE-A669-FA8C-7B59-784E427B4926}"/>
              </a:ext>
            </a:extLst>
          </p:cNvPr>
          <p:cNvPicPr>
            <a:picLocks noChangeAspect="1"/>
          </p:cNvPicPr>
          <p:nvPr/>
        </p:nvPicPr>
        <p:blipFill>
          <a:blip r:embed="rId9"/>
          <a:stretch>
            <a:fillRect/>
          </a:stretch>
        </p:blipFill>
        <p:spPr>
          <a:xfrm>
            <a:off x="7273990" y="2842834"/>
            <a:ext cx="457200" cy="584200"/>
          </a:xfrm>
          <a:prstGeom prst="rect">
            <a:avLst/>
          </a:prstGeom>
        </p:spPr>
      </p:pic>
      <p:sp>
        <p:nvSpPr>
          <p:cNvPr id="29" name="Slide Number Placeholder 3">
            <a:extLst>
              <a:ext uri="{FF2B5EF4-FFF2-40B4-BE49-F238E27FC236}">
                <a16:creationId xmlns:a16="http://schemas.microsoft.com/office/drawing/2014/main" id="{0604DCF3-04DE-6459-8C7A-BC5870152BB4}"/>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8</a:t>
            </a:fld>
            <a:endParaRPr lang="en-US"/>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ppt_w</p:attrName>
                                        </p:attrNameLst>
                                      </p:cBhvr>
                                      <p:tavLst>
                                        <p:tav tm="0" fmla="#ppt_w*sin(2.5*pi*$)">
                                          <p:val>
                                            <p:fltVal val="0"/>
                                          </p:val>
                                        </p:tav>
                                        <p:tav tm="100000">
                                          <p:val>
                                            <p:fltVal val="1"/>
                                          </p:val>
                                        </p:tav>
                                      </p:tavLst>
                                    </p:anim>
                                    <p:anim calcmode="lin" valueType="num">
                                      <p:cBhvr>
                                        <p:cTn id="17" dur="1000" fill="hold"/>
                                        <p:tgtEl>
                                          <p:spTgt spid="18"/>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ppt_w</p:attrName>
                                        </p:attrNameLst>
                                      </p:cBhvr>
                                      <p:tavLst>
                                        <p:tav tm="0" fmla="#ppt_w*sin(2.5*pi*$)">
                                          <p:val>
                                            <p:fltVal val="0"/>
                                          </p:val>
                                        </p:tav>
                                        <p:tav tm="100000">
                                          <p:val>
                                            <p:fltVal val="1"/>
                                          </p:val>
                                        </p:tav>
                                      </p:tavLst>
                                    </p:anim>
                                    <p:anim calcmode="lin" valueType="num">
                                      <p:cBhvr>
                                        <p:cTn id="22" dur="1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3" grpId="0"/>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FD4264D0-F69A-22FE-D0E7-8850901BB9DC}"/>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0D7C770-6538-D8F5-D4F8-8CB5E92280EB}"/>
              </a:ext>
            </a:extLst>
          </p:cNvPr>
          <p:cNvSpPr txBox="1">
            <a:spLocks noGrp="1"/>
          </p:cNvSpPr>
          <p:nvPr>
            <p:ph type="title"/>
          </p:nvPr>
        </p:nvSpPr>
        <p:spPr>
          <a:xfrm flipH="1">
            <a:off x="576121" y="2188792"/>
            <a:ext cx="5158251" cy="841800"/>
          </a:xfrm>
          <a:prstGeom prst="rect">
            <a:avLst/>
          </a:prstGeom>
        </p:spPr>
        <p:txBody>
          <a:bodyPr spcFirstLastPara="1" wrap="square" lIns="91425" tIns="91425" rIns="91425" bIns="91425" anchor="t" anchorCtr="0">
            <a:noAutofit/>
          </a:bodyPr>
          <a:lstStyle/>
          <a:p>
            <a:r>
              <a:rPr lang="en-US" dirty="0"/>
              <a:t>PHAGE AND BACTERIA MODELS</a:t>
            </a:r>
          </a:p>
        </p:txBody>
      </p:sp>
      <p:sp>
        <p:nvSpPr>
          <p:cNvPr id="421" name="Google Shape;421;p57">
            <a:extLst>
              <a:ext uri="{FF2B5EF4-FFF2-40B4-BE49-F238E27FC236}">
                <a16:creationId xmlns:a16="http://schemas.microsoft.com/office/drawing/2014/main" id="{4FAC62F5-294F-02F4-291F-41DE134B2F39}"/>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01FFC7CB-616D-9D17-6CDA-8850C4BE7EDE}"/>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blue and black cell&#10;&#10;AI-generated content may be incorrect.">
            <a:extLst>
              <a:ext uri="{FF2B5EF4-FFF2-40B4-BE49-F238E27FC236}">
                <a16:creationId xmlns:a16="http://schemas.microsoft.com/office/drawing/2014/main" id="{C074D3BC-C051-F0B8-24AA-C9A934EDB60B}"/>
              </a:ext>
            </a:extLst>
          </p:cNvPr>
          <p:cNvPicPr>
            <a:picLocks noChangeAspect="1"/>
          </p:cNvPicPr>
          <p:nvPr/>
        </p:nvPicPr>
        <p:blipFill>
          <a:blip r:embed="rId3"/>
          <a:stretch>
            <a:fillRect/>
          </a:stretch>
        </p:blipFill>
        <p:spPr>
          <a:xfrm rot="5400000">
            <a:off x="8001000" y="3947158"/>
            <a:ext cx="457200" cy="584200"/>
          </a:xfrm>
          <a:prstGeom prst="rect">
            <a:avLst/>
          </a:prstGeom>
        </p:spPr>
      </p:pic>
      <p:pic>
        <p:nvPicPr>
          <p:cNvPr id="5" name="Picture 4" descr="A blue bacteria with white lines&#10;&#10;AI-generated content may be incorrect.">
            <a:extLst>
              <a:ext uri="{FF2B5EF4-FFF2-40B4-BE49-F238E27FC236}">
                <a16:creationId xmlns:a16="http://schemas.microsoft.com/office/drawing/2014/main" id="{6697BD74-66B7-67A0-CEFB-0A26793489DA}"/>
              </a:ext>
            </a:extLst>
          </p:cNvPr>
          <p:cNvPicPr>
            <a:picLocks noChangeAspect="1"/>
          </p:cNvPicPr>
          <p:nvPr/>
        </p:nvPicPr>
        <p:blipFill>
          <a:blip r:embed="rId4"/>
          <a:stretch>
            <a:fillRect/>
          </a:stretch>
        </p:blipFill>
        <p:spPr>
          <a:xfrm rot="6401988">
            <a:off x="5102733" y="2151390"/>
            <a:ext cx="457200" cy="584200"/>
          </a:xfrm>
          <a:prstGeom prst="rect">
            <a:avLst/>
          </a:prstGeom>
        </p:spPr>
      </p:pic>
      <p:pic>
        <p:nvPicPr>
          <p:cNvPr id="7" name="Picture 6" descr="A green bacteria with black background&#10;&#10;AI-generated content may be incorrect.">
            <a:extLst>
              <a:ext uri="{FF2B5EF4-FFF2-40B4-BE49-F238E27FC236}">
                <a16:creationId xmlns:a16="http://schemas.microsoft.com/office/drawing/2014/main" id="{CAE83DC1-6E3F-C727-D86B-40CE198A7100}"/>
              </a:ext>
            </a:extLst>
          </p:cNvPr>
          <p:cNvPicPr>
            <a:picLocks noChangeAspect="1"/>
          </p:cNvPicPr>
          <p:nvPr/>
        </p:nvPicPr>
        <p:blipFill>
          <a:blip r:embed="rId5"/>
          <a:stretch>
            <a:fillRect/>
          </a:stretch>
        </p:blipFill>
        <p:spPr>
          <a:xfrm rot="14972625">
            <a:off x="3077391" y="594374"/>
            <a:ext cx="457200" cy="584200"/>
          </a:xfrm>
          <a:prstGeom prst="rect">
            <a:avLst/>
          </a:prstGeom>
        </p:spPr>
      </p:pic>
      <p:pic>
        <p:nvPicPr>
          <p:cNvPr id="9" name="Picture 8" descr="A cartoon of a cell&#10;&#10;AI-generated content may be incorrect.">
            <a:extLst>
              <a:ext uri="{FF2B5EF4-FFF2-40B4-BE49-F238E27FC236}">
                <a16:creationId xmlns:a16="http://schemas.microsoft.com/office/drawing/2014/main" id="{5444EA72-612B-A5E1-63D0-AA229225455B}"/>
              </a:ext>
            </a:extLst>
          </p:cNvPr>
          <p:cNvPicPr>
            <a:picLocks noChangeAspect="1"/>
          </p:cNvPicPr>
          <p:nvPr/>
        </p:nvPicPr>
        <p:blipFill>
          <a:blip r:embed="rId6"/>
          <a:stretch>
            <a:fillRect/>
          </a:stretch>
        </p:blipFill>
        <p:spPr>
          <a:xfrm rot="19081098">
            <a:off x="3778508" y="3820700"/>
            <a:ext cx="457200" cy="584200"/>
          </a:xfrm>
          <a:prstGeom prst="rect">
            <a:avLst/>
          </a:prstGeom>
        </p:spPr>
      </p:pic>
      <p:pic>
        <p:nvPicPr>
          <p:cNvPr id="11" name="Picture 10" descr="A purple object with black background&#10;&#10;AI-generated content may be incorrect.">
            <a:extLst>
              <a:ext uri="{FF2B5EF4-FFF2-40B4-BE49-F238E27FC236}">
                <a16:creationId xmlns:a16="http://schemas.microsoft.com/office/drawing/2014/main" id="{E9179452-C666-5B9E-0E0D-A2376AE73D6A}"/>
              </a:ext>
            </a:extLst>
          </p:cNvPr>
          <p:cNvPicPr>
            <a:picLocks noChangeAspect="1"/>
          </p:cNvPicPr>
          <p:nvPr/>
        </p:nvPicPr>
        <p:blipFill>
          <a:blip r:embed="rId7"/>
          <a:stretch>
            <a:fillRect/>
          </a:stretch>
        </p:blipFill>
        <p:spPr>
          <a:xfrm rot="1011796">
            <a:off x="1603026" y="3655058"/>
            <a:ext cx="457200" cy="584200"/>
          </a:xfrm>
          <a:prstGeom prst="rect">
            <a:avLst/>
          </a:prstGeom>
        </p:spPr>
      </p:pic>
      <p:pic>
        <p:nvPicPr>
          <p:cNvPr id="13" name="Picture 12" descr="A purple virus with black lines&#10;&#10;AI-generated content may be incorrect.">
            <a:extLst>
              <a:ext uri="{FF2B5EF4-FFF2-40B4-BE49-F238E27FC236}">
                <a16:creationId xmlns:a16="http://schemas.microsoft.com/office/drawing/2014/main" id="{41F550E2-A683-A141-C242-514B10E836F2}"/>
              </a:ext>
            </a:extLst>
          </p:cNvPr>
          <p:cNvPicPr>
            <a:picLocks noChangeAspect="1"/>
          </p:cNvPicPr>
          <p:nvPr/>
        </p:nvPicPr>
        <p:blipFill>
          <a:blip r:embed="rId8"/>
          <a:stretch>
            <a:fillRect/>
          </a:stretch>
        </p:blipFill>
        <p:spPr>
          <a:xfrm rot="20127695">
            <a:off x="5008957" y="3528600"/>
            <a:ext cx="457200" cy="584200"/>
          </a:xfrm>
          <a:prstGeom prst="rect">
            <a:avLst/>
          </a:prstGeom>
        </p:spPr>
      </p:pic>
      <p:pic>
        <p:nvPicPr>
          <p:cNvPr id="15" name="Picture 14" descr="A close up of a logo&#10;&#10;AI-generated content may be incorrect.">
            <a:extLst>
              <a:ext uri="{FF2B5EF4-FFF2-40B4-BE49-F238E27FC236}">
                <a16:creationId xmlns:a16="http://schemas.microsoft.com/office/drawing/2014/main" id="{1A4CD6B9-A66D-AEE9-1464-22183F166E23}"/>
              </a:ext>
            </a:extLst>
          </p:cNvPr>
          <p:cNvPicPr>
            <a:picLocks noChangeAspect="1"/>
          </p:cNvPicPr>
          <p:nvPr/>
        </p:nvPicPr>
        <p:blipFill>
          <a:blip r:embed="rId9"/>
          <a:stretch>
            <a:fillRect/>
          </a:stretch>
        </p:blipFill>
        <p:spPr>
          <a:xfrm rot="821721">
            <a:off x="6740813" y="1336574"/>
            <a:ext cx="457200" cy="584200"/>
          </a:xfrm>
          <a:prstGeom prst="rect">
            <a:avLst/>
          </a:prstGeom>
        </p:spPr>
      </p:pic>
      <p:pic>
        <p:nvPicPr>
          <p:cNvPr id="17" name="Picture 16" descr="A yellow and green object&#10;&#10;AI-generated content may be incorrect.">
            <a:extLst>
              <a:ext uri="{FF2B5EF4-FFF2-40B4-BE49-F238E27FC236}">
                <a16:creationId xmlns:a16="http://schemas.microsoft.com/office/drawing/2014/main" id="{8C69AC24-C4FE-C7CC-A569-D5636D43583A}"/>
              </a:ext>
            </a:extLst>
          </p:cNvPr>
          <p:cNvPicPr>
            <a:picLocks noChangeAspect="1"/>
          </p:cNvPicPr>
          <p:nvPr/>
        </p:nvPicPr>
        <p:blipFill>
          <a:blip r:embed="rId10"/>
          <a:stretch>
            <a:fillRect/>
          </a:stretch>
        </p:blipFill>
        <p:spPr>
          <a:xfrm rot="19798668">
            <a:off x="4381500" y="753625"/>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BE485EA9-F8D8-9049-0B89-206A091B22A3}"/>
              </a:ext>
            </a:extLst>
          </p:cNvPr>
          <p:cNvPicPr>
            <a:picLocks noChangeAspect="1"/>
          </p:cNvPicPr>
          <p:nvPr/>
        </p:nvPicPr>
        <p:blipFill>
          <a:blip r:embed="rId11"/>
          <a:stretch>
            <a:fillRect/>
          </a:stretch>
        </p:blipFill>
        <p:spPr>
          <a:xfrm rot="4889949">
            <a:off x="7010278" y="2541625"/>
            <a:ext cx="457200" cy="584200"/>
          </a:xfrm>
          <a:prstGeom prst="rect">
            <a:avLst/>
          </a:prstGeom>
        </p:spPr>
      </p:pic>
      <p:sp>
        <p:nvSpPr>
          <p:cNvPr id="4" name="Slide Number Placeholder 3">
            <a:extLst>
              <a:ext uri="{FF2B5EF4-FFF2-40B4-BE49-F238E27FC236}">
                <a16:creationId xmlns:a16="http://schemas.microsoft.com/office/drawing/2014/main" id="{E8F4785B-E4E8-A1C1-F9CF-C346D3538B4F}"/>
              </a:ext>
            </a:extLst>
          </p:cNvPr>
          <p:cNvSpPr>
            <a:spLocks noGrp="1"/>
          </p:cNvSpPr>
          <p:nvPr>
            <p:ph type="sldNum" sz="quarter" idx="12"/>
          </p:nvPr>
        </p:nvSpPr>
        <p:spPr/>
        <p:txBody>
          <a:bodyPr/>
          <a:lstStyle/>
          <a:p>
            <a:fld id="{9BFBF6F3-74E1-C848-B819-E33674367C9C}" type="slidenum">
              <a:rPr lang="en-US" smtClean="0"/>
              <a:t>9</a:t>
            </a:fld>
            <a:endParaRPr lang="en-US"/>
          </a:p>
        </p:txBody>
      </p:sp>
    </p:spTree>
    <p:extLst>
      <p:ext uri="{BB962C8B-B14F-4D97-AF65-F5344CB8AC3E}">
        <p14:creationId xmlns:p14="http://schemas.microsoft.com/office/powerpoint/2010/main" val="19071331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A04E68C-4E4C-1741-A25F-E934FA2A655C}">
  <we:reference id="f1abd87f-a3ba-42fb-91d5-100000000000" version="1.0.0.7"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Berlin</Template>
  <TotalTime>5263</TotalTime>
  <Words>3773</Words>
  <Application>Microsoft Macintosh PowerPoint</Application>
  <PresentationFormat>On-screen Show (16:9)</PresentationFormat>
  <Paragraphs>231</Paragraphs>
  <Slides>40</Slides>
  <Notes>40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Montserrat Medium</vt:lpstr>
      <vt:lpstr>Montserrat ExtraBold</vt:lpstr>
      <vt:lpstr>Montserrat</vt:lpstr>
      <vt:lpstr>Simple Style Thesis Defense XL by Slidesgo</vt:lpstr>
      <vt:lpstr>Mathematically Modeling the Interactions Between Phages, Bacteria, Resources, and the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PHAGE AND BACTERIA MODELS</vt:lpstr>
      <vt:lpstr>PowerPoint Presentation</vt:lpstr>
      <vt:lpstr>PowerPoint Presentation</vt:lpstr>
      <vt:lpstr>Golding Model</vt:lpstr>
      <vt:lpstr>SIMULATION FRAMEWORK AND TOOL</vt:lpstr>
      <vt:lpstr>PowerPoint Presentation</vt:lpstr>
      <vt:lpstr>GUI Tool</vt:lpstr>
      <vt:lpstr>ODE Code </vt:lpstr>
      <vt:lpstr>Dashboard - Interactivity</vt:lpstr>
      <vt:lpstr>Dashboard – Plot Basic Graph</vt:lpstr>
      <vt:lpstr>Dashboard – Edit Parameters</vt:lpstr>
      <vt:lpstr>Other Editable Sections</vt:lpstr>
      <vt:lpstr>Dashboard – Advanced Analysis  Initial Value Analysis</vt:lpstr>
      <vt:lpstr>Other Advanced Analyses</vt:lpstr>
      <vt:lpstr>Dashboard - Interactivity</vt:lpstr>
      <vt:lpstr>Other Interactivity</vt:lpstr>
      <vt:lpstr>PowerPoint Presentation</vt:lpstr>
      <vt:lpstr>EXAMPLE USE CASES</vt:lpstr>
      <vt:lpstr>PARAMETER SENSITIVITY</vt:lpstr>
      <vt:lpstr>Graph Behavior – Anecdotal POV</vt:lpstr>
      <vt:lpstr>Graph Behavior – Systematic POV</vt:lpstr>
      <vt:lpstr>PowerPoint Presentation</vt:lpstr>
      <vt:lpstr>Combined Understanding</vt:lpstr>
      <vt:lpstr>Sobol – Important Parameters</vt:lpstr>
      <vt:lpstr>Initial Value Analysis</vt:lpstr>
      <vt:lpstr>Phage Proliferation</vt:lpstr>
      <vt:lpstr>20x20x10 Survivability Matrix</vt:lpstr>
      <vt:lpstr>CONCLUSION </vt:lpstr>
      <vt:lpstr>PowerPoint Presentation</vt:lpstr>
      <vt:lpstr>Next Steps</vt:lpstr>
      <vt:lpstr>BIBLIOGRAPHIC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Victor Piaskowski</cp:lastModifiedBy>
  <cp:revision>38</cp:revision>
  <cp:lastPrinted>2025-06-30T14:00:52Z</cp:lastPrinted>
  <dcterms:modified xsi:type="dcterms:W3CDTF">2025-07-02T10:28:45Z</dcterms:modified>
</cp:coreProperties>
</file>